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321" r:id="rId5"/>
    <p:sldId id="257" r:id="rId6"/>
    <p:sldId id="270" r:id="rId7"/>
    <p:sldId id="284" r:id="rId8"/>
    <p:sldId id="283" r:id="rId9"/>
    <p:sldId id="258" r:id="rId10"/>
    <p:sldId id="259" r:id="rId11"/>
    <p:sldId id="319" r:id="rId12"/>
    <p:sldId id="320" r:id="rId13"/>
    <p:sldId id="302" r:id="rId14"/>
    <p:sldId id="303" r:id="rId15"/>
    <p:sldId id="322" r:id="rId16"/>
    <p:sldId id="286" r:id="rId17"/>
    <p:sldId id="323" r:id="rId18"/>
    <p:sldId id="316" r:id="rId19"/>
    <p:sldId id="349" r:id="rId20"/>
    <p:sldId id="348" r:id="rId21"/>
    <p:sldId id="346" r:id="rId22"/>
    <p:sldId id="363" r:id="rId23"/>
    <p:sldId id="364" r:id="rId24"/>
    <p:sldId id="261" r:id="rId25"/>
    <p:sldId id="262" r:id="rId26"/>
    <p:sldId id="263" r:id="rId27"/>
    <p:sldId id="264" r:id="rId28"/>
    <p:sldId id="265" r:id="rId29"/>
    <p:sldId id="266" r:id="rId30"/>
    <p:sldId id="267" r:id="rId31"/>
    <p:sldId id="268" r:id="rId32"/>
    <p:sldId id="269" r:id="rId33"/>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各位同学好，这里是化学发展史课程。如果与任何问题，可以选择提问。</a:t>
            </a:r>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g3232a81e269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232a81e269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g328bcfc21df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28bcfc21df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rgbClr val="595959"/>
                </a:solidFill>
              </a:rPr>
              <a:t>随着 20 世纪的钟声敲响，物理学的新发现为化学注入了强大的动力。汤姆逊在研究阴极射线时发现了电子，打破了原子不可再分的传统观念，揭示了原子内部的复杂结构，从此，化学家们开始深入探索原子内部的微观世界，量子化学等新兴领域也在这一时期逐渐孕育而生。</a:t>
            </a:r>
            <a:endParaRPr lang="en-GB" sz="18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125"/>
        <p:cNvGrpSpPr/>
        <p:nvPr/>
      </p:nvGrpSpPr>
      <p:grpSpPr>
        <a:xfrm>
          <a:off x="0" y="0"/>
          <a:ext cx="0" cy="0"/>
          <a:chOff x="0" y="0"/>
          <a:chExt cx="0" cy="0"/>
        </a:xfrm>
      </p:grpSpPr>
      <p:sp>
        <p:nvSpPr>
          <p:cNvPr id="126" name="Google Shape;126;g328bcfc21df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28bcfc21df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rgbClr val="595959"/>
                </a:solidFill>
              </a:rPr>
              <a:t>紧接着，卢瑟福通过著名的α粒子散射实验，提出了原子核式结构模型，进一步揭示了原子的奥秘。他的发现为现代化学的发展奠定了坚实的基础，使化学家们对原子间的相互作用和化学键的本质有了更深入的思考，推动了化学理论向更深层次迈进。</a:t>
            </a:r>
            <a:endParaRPr lang="en-GB" sz="18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328bcfc21df_0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28bcfc21df_0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如今，化学已发展成为一门综合性强、应用广泛的学科。从微观世界的量子化学理论研究，到宏观领域的材料合成、药物研发、能源开发与环境保护，化学的身影无处不在。化学家们借助先进的仪器设备，不断探索未知，创造新物质，解决人类面临的各种难题，为人类社会的进步与发展贡献着不可或缺的力量，化学的未来充满无限可能，等待着我们继续去探索和发现。|仪器设备的运转声，键盘敲击声，各种工业生产的背景音，激昂的现代音乐|</a:t>
            </a:r>
            <a:endParaRPr sz="1800">
              <a:solidFill>
                <a:srgbClr val="595959"/>
              </a:solidFill>
            </a:endParaRPr>
          </a:p>
          <a:p>
            <a:pPr marL="0" lvl="0" indent="0" algn="l" rtl="0">
              <a:lnSpc>
                <a:spcPct val="115000"/>
              </a:lnSpc>
              <a:spcBef>
                <a:spcPts val="1200"/>
              </a:spcBef>
              <a:spcAft>
                <a:spcPts val="1200"/>
              </a:spcAft>
              <a:buNone/>
            </a:pPr>
            <a:endParaRPr sz="18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328bcfc21df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28bcfc21df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800">
                <a:solidFill>
                  <a:srgbClr val="595959"/>
                </a:solidFill>
              </a:rPr>
              <a:t>回顾化学的发展历程，从古代文明的初步探索，到近代科学的重大突破，再到现代科技的蓬勃发展，化学始终与人类文明的进步紧密相连。无数化学家们凭借着对真理的执着追求和创新精神，铸就了化学这一伟大科学的辉煌历史。在未来的征程中，化学将继续引领我们探索未知，创造奇迹，为人类开启更加美好的明天。</a:t>
            </a:r>
            <a:endParaRPr sz="1800">
              <a:solidFill>
                <a:srgbClr val="595959"/>
              </a:solidFill>
            </a:endParaRPr>
          </a:p>
          <a:p>
            <a:pPr marL="0" lvl="0" indent="0" algn="l" rtl="0">
              <a:spcBef>
                <a:spcPts val="120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328bcfc21df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8bcfc21df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800">
                <a:solidFill>
                  <a:srgbClr val="595959"/>
                </a:solidFill>
              </a:rPr>
              <a:t>在文明的曙光初照之时，古希腊的先哲们便开始思索物质的本质。德谟克利特提出，世间万物皆由微小且不可分割的原子构成，这一思想虽未经实验证实，却如同一颗闪耀的星辰，在人类对化学的认知长河中点亮了第一缕微光。 </a:t>
            </a:r>
            <a:endParaRPr sz="1800">
              <a:solidFill>
                <a:srgbClr val="595959"/>
              </a:solidFill>
            </a:endParaRPr>
          </a:p>
          <a:p>
            <a:pPr marL="0" lvl="0" indent="0" algn="l" rtl="0">
              <a:lnSpc>
                <a:spcPct val="115000"/>
              </a:lnSpc>
              <a:spcBef>
                <a:spcPts val="1200"/>
              </a:spcBef>
              <a:spcAft>
                <a:spcPts val="0"/>
              </a:spcAft>
              <a:buClr>
                <a:schemeClr val="dk1"/>
              </a:buClr>
              <a:buSzPts val="1100"/>
              <a:buFont typeface="Arial" panose="020B0604020202020204"/>
              <a:buNone/>
            </a:pPr>
            <a:endParaRPr sz="1800">
              <a:solidFill>
                <a:srgbClr val="595959"/>
              </a:solidFill>
            </a:endParaRPr>
          </a:p>
          <a:p>
            <a:pPr marL="0" lvl="0" indent="0" algn="l" rtl="0">
              <a:spcBef>
                <a:spcPts val="120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3"/>
        <p:cNvGrpSpPr/>
        <p:nvPr/>
      </p:nvGrpSpPr>
      <p:grpSpPr>
        <a:xfrm>
          <a:off x="0" y="0"/>
          <a:ext cx="0" cy="0"/>
          <a:chOff x="0" y="0"/>
          <a:chExt cx="0" cy="0"/>
        </a:xfrm>
      </p:grpSpPr>
      <p:sp>
        <p:nvSpPr>
          <p:cNvPr id="64" name="Google Shape;64;g328bcfc21df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28bcfc21df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rgbClr val="595959"/>
                </a:solidFill>
              </a:rPr>
              <a:t>与此同时，在古老的埃及土地上，实用化学已悄然萌芽。埃及人掌握了高超的金属冶炼技术，那些原本沉睡于矿石中的金属，在烈火中被唤醒，成为了工具与饰品的原料。而木乃伊制作过程中对各种物质奇妙特性的运用，更是他们对化学物质初步探索的见证。</a:t>
            </a:r>
            <a:endParaRPr lang="en-GB" sz="1800">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69"/>
        <p:cNvGrpSpPr/>
        <p:nvPr/>
      </p:nvGrpSpPr>
      <p:grpSpPr>
        <a:xfrm>
          <a:off x="0" y="0"/>
          <a:ext cx="0" cy="0"/>
          <a:chOff x="0" y="0"/>
          <a:chExt cx="0" cy="0"/>
        </a:xfrm>
      </p:grpSpPr>
      <p:sp>
        <p:nvSpPr>
          <p:cNvPr id="70" name="Google Shape;70;g328bcfc21df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28bcfc21d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rgbClr val="595959"/>
                </a:solidFill>
              </a:rPr>
              <a:t>远在东方的华夏大地，炼丹术盛行。炼丹师们怀着对长生不老的追求，在丹炉中混合着各类物质，虽未炼出仙丹，却意外地发现了许多化学反应，火药便是这漫长探索旅程中的意外惊喜。这一发明，不仅改变了战争的格局，更在日后推动了化学发展的进程。</a:t>
            </a:r>
            <a:endParaRPr lang="en-GB" sz="1800">
              <a:solidFill>
                <a:srgbClr val="59595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 name="Shape 78"/>
        <p:cNvGrpSpPr/>
        <p:nvPr/>
      </p:nvGrpSpPr>
      <p:grpSpPr>
        <a:xfrm>
          <a:off x="0" y="0"/>
          <a:ext cx="0" cy="0"/>
          <a:chOff x="0" y="0"/>
          <a:chExt cx="0" cy="0"/>
        </a:xfrm>
      </p:grpSpPr>
      <p:sp>
        <p:nvSpPr>
          <p:cNvPr id="79" name="Google Shape;79;g328bcfc21df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28bcfc21df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rgbClr val="595959"/>
                </a:solidFill>
              </a:rPr>
              <a:t>中世纪的阿拉伯世界，成为了化学知识的汇聚与传承之地。阿拉伯的炼金术士们改进了实验仪器，发展了蒸馏、升华等实验技术，他们试图将普通金属转变为黄金，虽未成功，却为化学实验方法的完善作出了不可磨灭的贡献，许多化学物质和反应也在此时被首次记录下来。</a:t>
            </a:r>
            <a:endParaRPr lang="en-GB" sz="1800">
              <a:solidFill>
                <a:srgbClr val="59595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85"/>
        <p:cNvGrpSpPr/>
        <p:nvPr/>
      </p:nvGrpSpPr>
      <p:grpSpPr>
        <a:xfrm>
          <a:off x="0" y="0"/>
          <a:ext cx="0" cy="0"/>
          <a:chOff x="0" y="0"/>
          <a:chExt cx="0" cy="0"/>
        </a:xfrm>
      </p:grpSpPr>
      <p:sp>
        <p:nvSpPr>
          <p:cNvPr id="86" name="Google Shape;86;g328bcfc21df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28bcfc21df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rgbClr val="595959"/>
                </a:solidFill>
              </a:rPr>
              <a:t>时光流转至 17 世纪，波义耳的出现为化学带来了革命性的转变。他强调实验和观察的重要性，通过一系列精确的气体实验，质疑了传统的元素观念，提出了化学元素的科学定义，将化学从炼金术的神秘迷雾中引领出来，使其走上了科学实证的道路，《怀疑派化学家》这部著作，便是他开启化学新纪元的有力宣言。</a:t>
            </a:r>
            <a:endParaRPr lang="en-GB" sz="1800">
              <a:solidFill>
                <a:srgbClr val="595959"/>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g328bcfc21df_0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28bcfc21df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rgbClr val="595959"/>
                </a:solidFill>
              </a:rPr>
              <a:t>随后，拉瓦锡以敏锐的洞察力和严谨的实验方法，掀起了化学史上的又一次重大变革。他通过定量实验，推翻了燃素说这一长期统治化学界的错误理论，建立了氧化学说，揭示了燃烧和氧化的本质。拉瓦锡还制定了化学命名法，为化学的规范化发展奠定了基础，其巨著《化学基础论》成为了后世化学家们的经典指南。</a:t>
            </a:r>
            <a:endParaRPr lang="en-GB" sz="18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 name="Shape 98"/>
        <p:cNvGrpSpPr/>
        <p:nvPr/>
      </p:nvGrpSpPr>
      <p:grpSpPr>
        <a:xfrm>
          <a:off x="0" y="0"/>
          <a:ext cx="0" cy="0"/>
          <a:chOff x="0" y="0"/>
          <a:chExt cx="0" cy="0"/>
        </a:xfrm>
      </p:grpSpPr>
      <p:sp>
        <p:nvSpPr>
          <p:cNvPr id="99" name="Google Shape;99;g328bcfc21df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28bcfc21df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rgbClr val="595959"/>
                </a:solidFill>
              </a:rPr>
              <a:t>19 世纪初，道尔顿在前人研究的基础上，提出了原子论。他认为原子是构成物质的基本微粒，具有独特的质量和性质，化学反应只是原子的重新组合。这一理论犹如一把钥匙，开启了化学定量研究的大门，解释了众多化学现象和化学反应的规律，让人们对物质世界的微观构成有了更为清晰的认识。</a:t>
            </a:r>
            <a:endParaRPr lang="en-GB" sz="1800">
              <a:solidFill>
                <a:srgbClr val="59595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g328bcfc21df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28bcfc21df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a:solidFill>
                  <a:srgbClr val="595959"/>
                </a:solidFill>
              </a:rPr>
              <a:t>到了 19 世纪中叶，门捷列夫凭借着对元素性质的深刻理解和天才的直觉，发现了元素周期律，并编制出了世界上第一张元素周期表。他将元素按照原子量和化学性质进行排列，不仅成功地预测了许多未知元素的存在和性质，还为化学研究提供了一个系统的框架，使元素化学的研究变得有条不紊，极大地推动了化学学科的发展。</a:t>
            </a:r>
            <a:endParaRPr lang="en-GB" sz="18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png"/><Relationship Id="rId2" Type="http://schemas.microsoft.com/office/2007/relationships/media" Target="../media/media1.mp4"/><Relationship Id="rId1" Type="http://schemas.openxmlformats.org/officeDocument/2006/relationships/video" Target="../media/media1.mp4"/></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化学发展史</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讲课人：AI</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11785" y="445135"/>
            <a:ext cx="2522220" cy="572770"/>
          </a:xfrm>
        </p:spPr>
        <p:txBody>
          <a:bodyPr>
            <a:normAutofit fontScale="90000"/>
          </a:bodyPr>
          <a:p>
            <a:r>
              <a:rPr lang="zh-CN" altLang="en-US"/>
              <a:t>火药</a:t>
            </a:r>
            <a:r>
              <a:rPr lang="zh-CN" altLang="en-US"/>
              <a:t>的发明</a:t>
            </a:r>
            <a:endParaRPr lang="zh-CN" altLang="en-US"/>
          </a:p>
        </p:txBody>
      </p:sp>
      <p:sp>
        <p:nvSpPr>
          <p:cNvPr id="3" name="文本占位符 2"/>
          <p:cNvSpPr/>
          <p:nvPr>
            <p:ph type="body" idx="1"/>
          </p:nvPr>
        </p:nvSpPr>
        <p:spPr>
          <a:xfrm>
            <a:off x="4053840" y="1152525"/>
            <a:ext cx="4778375" cy="3416300"/>
          </a:xfrm>
        </p:spPr>
        <p:txBody>
          <a:bodyPr/>
          <a:p>
            <a:r>
              <a:rPr lang="zh-CN" altLang="en-US"/>
              <a:t>火药的发明过程火药的发明过程火药是中国古代炼丹家在炼丹过程中发明的。</a:t>
            </a:r>
            <a:r>
              <a:rPr lang="en-US" altLang="zh-CN"/>
              <a:t> </a:t>
            </a:r>
            <a:r>
              <a:rPr lang="zh-CN" altLang="en-US"/>
              <a:t>人类最早使用的火药是黑火药，它是我国劳动人民在一千多年前发明的。</a:t>
            </a:r>
            <a:r>
              <a:rPr lang="en-US" altLang="zh-CN"/>
              <a:t> </a:t>
            </a:r>
            <a:r>
              <a:rPr lang="zh-CN" altLang="en-US"/>
              <a:t>它的发明，闻名于世，被称为我国古代科技的四大发明之一，在化学史上占有重要的地位。炼丹方士的以外发现炼丹术在中国起源甚早，据史书所载，至少在战国时期，即已有方士炼制不死之药，自始即受统治阶级的支持与鼓励。</a:t>
            </a:r>
            <a:endParaRPr lang="zh-CN" altLang="en-US"/>
          </a:p>
        </p:txBody>
      </p:sp>
      <p:pic>
        <p:nvPicPr>
          <p:cNvPr id="4" name="图片 4"/>
          <p:cNvPicPr>
            <a:picLocks noChangeAspect="1"/>
          </p:cNvPicPr>
          <p:nvPr/>
        </p:nvPicPr>
        <p:blipFill>
          <a:blip r:embed="rId1"/>
          <a:stretch>
            <a:fillRect/>
          </a:stretch>
        </p:blipFill>
        <p:spPr>
          <a:xfrm>
            <a:off x="584835" y="1200150"/>
            <a:ext cx="3112770" cy="315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11700" y="380255"/>
            <a:ext cx="8520600" cy="572700"/>
          </a:xfrm>
        </p:spPr>
        <p:txBody>
          <a:bodyPr>
            <a:normAutofit fontScale="90000"/>
          </a:bodyPr>
          <a:p>
            <a:r>
              <a:rPr lang="zh-CN" altLang="en-US"/>
              <a:t>中国陶瓷的发明</a:t>
            </a:r>
            <a:endParaRPr lang="zh-CN" altLang="en-US"/>
          </a:p>
        </p:txBody>
      </p:sp>
      <p:sp>
        <p:nvSpPr>
          <p:cNvPr id="3" name="文本占位符 2"/>
          <p:cNvSpPr/>
          <p:nvPr>
            <p:ph type="body" idx="1"/>
          </p:nvPr>
        </p:nvSpPr>
        <p:spPr>
          <a:xfrm>
            <a:off x="3810000" y="953135"/>
            <a:ext cx="4613275" cy="3550285"/>
          </a:xfrm>
        </p:spPr>
        <p:txBody>
          <a:bodyPr>
            <a:normAutofit fontScale="80000"/>
          </a:bodyPr>
          <a:p>
            <a:r>
              <a:rPr lang="zh-CN" altLang="en-US"/>
              <a:t>中国：约在公元前</a:t>
            </a:r>
            <a:r>
              <a:rPr lang="en-US" altLang="zh-CN"/>
              <a:t>10000</a:t>
            </a:r>
            <a:r>
              <a:rPr lang="zh-CN" altLang="en-US"/>
              <a:t>年至公元前</a:t>
            </a:r>
            <a:r>
              <a:rPr lang="en-US" altLang="zh-CN"/>
              <a:t>2000</a:t>
            </a:r>
            <a:r>
              <a:rPr lang="zh-CN" altLang="en-US"/>
              <a:t>年的新石器时代，中国早期人类开始用粘土制作简单陶器，用于储存食物和水。公元前</a:t>
            </a:r>
            <a:r>
              <a:rPr lang="en-US" altLang="zh-CN"/>
              <a:t>5000-</a:t>
            </a:r>
            <a:r>
              <a:rPr lang="zh-CN" altLang="en-US"/>
              <a:t>前</a:t>
            </a:r>
            <a:r>
              <a:rPr lang="en-US" altLang="zh-CN"/>
              <a:t>3000</a:t>
            </a:r>
            <a:r>
              <a:rPr lang="zh-CN" altLang="en-US"/>
              <a:t>年有了彩陶。夏代出现白陶器。商代中期制造出原始瓷器。东汉时期，浙江上虞、绍兴等地区的越窑烧制出真正意义上的瓷器。</a:t>
            </a:r>
            <a:endParaRPr lang="zh-CN" altLang="en-US"/>
          </a:p>
          <a:p>
            <a:r>
              <a:rPr lang="zh-CN" altLang="en-US"/>
              <a:t>陶器的发明是人类文明发展的重要里程碑之一。它不仅改变了人类</a:t>
            </a:r>
            <a:r>
              <a:rPr lang="en-US" altLang="zh-CN"/>
              <a:t> </a:t>
            </a:r>
            <a:r>
              <a:rPr lang="zh-CN" altLang="en-US"/>
              <a:t>的生活方式，还促进了人类文化的交流和发展。今天，陶器仍然是人类生活中不可或缺的一部分，它的价值和意义将永远被人们所珍视。</a:t>
            </a:r>
            <a:endParaRPr lang="zh-CN" altLang="en-US"/>
          </a:p>
          <a:p>
            <a:r>
              <a:rPr lang="zh-CN" altLang="en-US"/>
              <a:t>陶器是一种工艺化学产品，我国的陶器发明的最早，但是中国虽然早发明了陶器，可是制造玻璃器皿古老的文明埃及人发明的。</a:t>
            </a:r>
            <a:endParaRPr lang="zh-CN" altLang="en-US"/>
          </a:p>
          <a:p>
            <a:endParaRPr lang="en-US" altLang="zh-CN"/>
          </a:p>
          <a:p>
            <a:pPr marL="114300" indent="0">
              <a:buNone/>
            </a:pPr>
            <a:endParaRPr lang="zh-CN" altLang="en-US"/>
          </a:p>
        </p:txBody>
      </p:sp>
      <p:pic>
        <p:nvPicPr>
          <p:cNvPr id="4" name="图片 1"/>
          <p:cNvPicPr>
            <a:picLocks noChangeAspect="1"/>
          </p:cNvPicPr>
          <p:nvPr/>
        </p:nvPicPr>
        <p:blipFill>
          <a:blip r:embed="rId1"/>
          <a:stretch>
            <a:fillRect/>
          </a:stretch>
        </p:blipFill>
        <p:spPr>
          <a:xfrm>
            <a:off x="602615" y="1082675"/>
            <a:ext cx="2621280" cy="357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p:nvPr>
            <p:ph type="body" idx="1"/>
          </p:nvPr>
        </p:nvSpPr>
        <p:spPr>
          <a:xfrm>
            <a:off x="4218940" y="1017905"/>
            <a:ext cx="4613275" cy="3550285"/>
          </a:xfrm>
        </p:spPr>
        <p:txBody>
          <a:bodyPr>
            <a:normAutofit/>
          </a:bodyPr>
          <a:p>
            <a:pPr marL="114300" indent="0">
              <a:buNone/>
            </a:pPr>
            <a:r>
              <a:rPr lang="zh-CN" altLang="en-US"/>
              <a:t>早在公元前</a:t>
            </a:r>
            <a:r>
              <a:rPr lang="en-US" altLang="zh-CN"/>
              <a:t> 16 </a:t>
            </a:r>
            <a:r>
              <a:rPr lang="zh-CN" altLang="en-US"/>
              <a:t>世纪，古埃及就出现了玻璃珠子和玻璃镶嵌片。公元前</a:t>
            </a:r>
            <a:r>
              <a:rPr lang="en-US" altLang="zh-CN"/>
              <a:t> 1550 </a:t>
            </a:r>
            <a:r>
              <a:rPr lang="zh-CN" altLang="en-US"/>
              <a:t>年至公元前</a:t>
            </a:r>
            <a:r>
              <a:rPr lang="en-US" altLang="zh-CN"/>
              <a:t> 1500 </a:t>
            </a:r>
            <a:r>
              <a:rPr lang="zh-CN" altLang="en-US"/>
              <a:t>年之间，在古埃及和两河流域都出现了玻璃器皿。公元前</a:t>
            </a:r>
            <a:r>
              <a:rPr lang="en-US" altLang="zh-CN"/>
              <a:t> 4 </a:t>
            </a:r>
            <a:r>
              <a:rPr lang="zh-CN" altLang="en-US"/>
              <a:t>世纪埃及又发明</a:t>
            </a:r>
            <a:r>
              <a:rPr lang="en-US" altLang="zh-CN"/>
              <a:t> </a:t>
            </a:r>
            <a:r>
              <a:rPr lang="zh-CN" altLang="en-US"/>
              <a:t>了玻璃铸模工艺、车花、镌刻和镀金工艺。公元前</a:t>
            </a:r>
            <a:r>
              <a:rPr lang="en-US" altLang="zh-CN"/>
              <a:t> 1 </a:t>
            </a:r>
            <a:r>
              <a:rPr lang="zh-CN" altLang="en-US"/>
              <a:t>世纪叙利亚人创造了</a:t>
            </a:r>
            <a:r>
              <a:rPr lang="en-US" altLang="zh-CN"/>
              <a:t> </a:t>
            </a:r>
            <a:r>
              <a:rPr lang="zh-CN" altLang="en-US"/>
              <a:t>吹制工艺，可以将玻璃液随心所欲地吹成各种形态的器皿。。不过，那个时候玻璃很贵，只有非常有钱的人才用得起。</a:t>
            </a:r>
            <a:endParaRPr lang="zh-CN" altLang="en-US"/>
          </a:p>
        </p:txBody>
      </p:sp>
      <p:sp>
        <p:nvSpPr>
          <p:cNvPr id="5" name="标题 4"/>
          <p:cNvSpPr/>
          <p:nvPr>
            <p:ph type="title"/>
          </p:nvPr>
        </p:nvSpPr>
        <p:spPr/>
        <p:txBody>
          <a:bodyPr>
            <a:normAutofit fontScale="90000"/>
          </a:bodyPr>
          <a:p>
            <a:r>
              <a:rPr lang="zh-CN" altLang="en-US"/>
              <a:t>玻璃的发明</a:t>
            </a:r>
            <a:endParaRPr lang="zh-CN" altLang="en-US"/>
          </a:p>
        </p:txBody>
      </p:sp>
      <p:pic>
        <p:nvPicPr>
          <p:cNvPr id="2" name="图片 1"/>
          <p:cNvPicPr>
            <a:picLocks noChangeAspect="1"/>
          </p:cNvPicPr>
          <p:nvPr/>
        </p:nvPicPr>
        <p:blipFill>
          <a:blip r:embed="rId1"/>
          <a:stretch>
            <a:fillRect/>
          </a:stretch>
        </p:blipFill>
        <p:spPr>
          <a:xfrm>
            <a:off x="0" y="1278890"/>
            <a:ext cx="3914140" cy="25863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炼铁</a:t>
            </a:r>
            <a:r>
              <a:rPr lang="zh-CN" altLang="en-US"/>
              <a:t>技术</a:t>
            </a:r>
            <a:endParaRPr lang="zh-CN" altLang="en-US"/>
          </a:p>
        </p:txBody>
      </p:sp>
      <p:pic>
        <p:nvPicPr>
          <p:cNvPr id="4" name="图片 3"/>
          <p:cNvPicPr>
            <a:picLocks noChangeAspect="1"/>
          </p:cNvPicPr>
          <p:nvPr/>
        </p:nvPicPr>
        <p:blipFill>
          <a:blip r:embed="rId1"/>
          <a:stretch>
            <a:fillRect/>
          </a:stretch>
        </p:blipFill>
        <p:spPr>
          <a:xfrm>
            <a:off x="146685" y="1071245"/>
            <a:ext cx="4244340" cy="3001010"/>
          </a:xfrm>
          <a:prstGeom prst="rect">
            <a:avLst/>
          </a:prstGeom>
        </p:spPr>
      </p:pic>
      <p:sp>
        <p:nvSpPr>
          <p:cNvPr id="3" name="文本框 2"/>
          <p:cNvSpPr txBox="1"/>
          <p:nvPr/>
        </p:nvSpPr>
        <p:spPr>
          <a:xfrm>
            <a:off x="4474845" y="884555"/>
            <a:ext cx="3866515" cy="3046095"/>
          </a:xfrm>
          <a:prstGeom prst="rect">
            <a:avLst/>
          </a:prstGeom>
        </p:spPr>
        <p:txBody>
          <a:bodyPr wrap="square">
            <a:spAutoFit/>
          </a:bodyPr>
          <a:p>
            <a:pPr marL="0" indent="0" algn="just" defTabSz="266700">
              <a:lnSpc>
                <a:spcPct val="150000"/>
              </a:lnSpc>
              <a:spcBef>
                <a:spcPct val="0"/>
              </a:spcBef>
              <a:spcAft>
                <a:spcPct val="0"/>
              </a:spcAft>
            </a:pPr>
            <a:r>
              <a:rPr lang="zh-CN" altLang="en-US" sz="1600">
                <a:solidFill>
                  <a:srgbClr val="000000"/>
                </a:solidFill>
                <a:latin typeface="黑体" panose="02010609060101010101" charset="-122"/>
                <a:ea typeface="黑体" panose="02010609060101010101" charset="-122"/>
              </a:rPr>
              <a:t>古代的炼铁天然的纯铁在自然界几乎不存在，人类最早发现和使用的铁，是天空中落下的陨铁。陨铁是铁和镍、钴等金属的混合物，含铁量较高。但是，陨铁毕竟十分稀少，它对制造生产工具起不了什么大的作用，但通过对陨铁的利用，毕竟使人们初步认识到铁。</a:t>
            </a:r>
            <a:endParaRPr lang="zh-CN" altLang="en-US" sz="1600">
              <a:solidFill>
                <a:srgbClr val="000000"/>
              </a:solidFill>
              <a:latin typeface="黑体" panose="02010609060101010101" charset="-122"/>
              <a:ea typeface="黑体" panose="02010609060101010101" charset="-122"/>
            </a:endParaRPr>
          </a:p>
          <a:p>
            <a:pPr marL="0" indent="0" algn="just" defTabSz="266700">
              <a:lnSpc>
                <a:spcPct val="150000"/>
              </a:lnSpc>
              <a:spcBef>
                <a:spcPct val="0"/>
              </a:spcBef>
              <a:spcAft>
                <a:spcPct val="0"/>
              </a:spcAft>
            </a:pPr>
            <a:endParaRPr lang="zh-CN" altLang="en-US" sz="1600">
              <a:solidFill>
                <a:srgbClr val="000000"/>
              </a:solidFill>
              <a:latin typeface="黑体" panose="02010609060101010101" charset="-122"/>
              <a:ea typeface="黑体" panose="020106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11700" y="236745"/>
            <a:ext cx="8520600" cy="572700"/>
          </a:xfrm>
        </p:spPr>
        <p:txBody>
          <a:bodyPr>
            <a:normAutofit fontScale="90000"/>
          </a:bodyPr>
          <a:p>
            <a:r>
              <a:rPr lang="zh-CN" altLang="en-US"/>
              <a:t>金属冶金的</a:t>
            </a:r>
            <a:r>
              <a:rPr lang="zh-CN" altLang="en-US"/>
              <a:t>发明</a:t>
            </a:r>
            <a:endParaRPr lang="zh-CN" altLang="en-US"/>
          </a:p>
        </p:txBody>
      </p:sp>
      <p:sp>
        <p:nvSpPr>
          <p:cNvPr id="3" name="文本占位符 2"/>
          <p:cNvSpPr/>
          <p:nvPr>
            <p:ph type="body" idx="1"/>
          </p:nvPr>
        </p:nvSpPr>
        <p:spPr>
          <a:xfrm>
            <a:off x="4714875" y="635000"/>
            <a:ext cx="4253865" cy="4321175"/>
          </a:xfrm>
        </p:spPr>
        <p:txBody>
          <a:bodyPr>
            <a:noAutofit/>
          </a:bodyPr>
          <a:p>
            <a:pPr marL="0" indent="0" algn="just" defTabSz="266700">
              <a:lnSpc>
                <a:spcPct val="150000"/>
              </a:lnSpc>
              <a:spcBef>
                <a:spcPct val="0"/>
              </a:spcBef>
              <a:spcAft>
                <a:spcPct val="0"/>
              </a:spcAft>
            </a:pPr>
            <a:r>
              <a:rPr lang="zh-CN" altLang="en-US" sz="1500">
                <a:solidFill>
                  <a:srgbClr val="000000"/>
                </a:solidFill>
                <a:latin typeface="黑体" panose="02010609060101010101" charset="-122"/>
                <a:ea typeface="黑体" panose="02010609060101010101" charset="-122"/>
                <a:sym typeface="+mn-ea"/>
              </a:rPr>
              <a:t>原始的炼铁方法，大致是在山坡上就地挖个坑，内壁用石块堆砌，形成一个简陋的炉膛，然后将铁矿石和木炭一层夹一层地放进炉膛，依赖自然通风，空气从炉膛下面的孔道进入，使木炭燃烧，部分矿石就被还原成铁。由于通风不足，炉膛又小，故炉温难以提高，生成的铁混有许多渣滓，叫毛铁。</a:t>
            </a:r>
            <a:endParaRPr lang="zh-CN" altLang="en-US" sz="1500">
              <a:solidFill>
                <a:srgbClr val="000000"/>
              </a:solidFill>
              <a:latin typeface="黑体" panose="02010609060101010101" charset="-122"/>
              <a:ea typeface="黑体" panose="02010609060101010101" charset="-122"/>
            </a:endParaRPr>
          </a:p>
          <a:p>
            <a:pPr marL="0" indent="0" algn="just" defTabSz="266700">
              <a:lnSpc>
                <a:spcPct val="150000"/>
              </a:lnSpc>
              <a:spcBef>
                <a:spcPct val="0"/>
              </a:spcBef>
              <a:spcAft>
                <a:spcPct val="0"/>
              </a:spcAft>
            </a:pPr>
            <a:r>
              <a:rPr lang="zh-CN" altLang="en-US" sz="1500">
                <a:solidFill>
                  <a:srgbClr val="000000"/>
                </a:solidFill>
                <a:latin typeface="黑体" panose="02010609060101010101" charset="-122"/>
                <a:ea typeface="黑体" panose="02010609060101010101" charset="-122"/>
                <a:sym typeface="+mn-ea"/>
              </a:rPr>
              <a:t>铁的冶炼和应用以埃及和我国为最早。用高炉来炼铁，我国要比欧洲大约早</a:t>
            </a:r>
            <a:r>
              <a:rPr lang="en-US" altLang="zh-CN" sz="1500">
                <a:solidFill>
                  <a:srgbClr val="000000"/>
                </a:solidFill>
                <a:latin typeface="黑体" panose="02010609060101010101" charset="-122"/>
                <a:ea typeface="黑体" panose="02010609060101010101" charset="-122"/>
                <a:sym typeface="+mn-ea"/>
              </a:rPr>
              <a:t>1000</a:t>
            </a:r>
            <a:r>
              <a:rPr lang="zh-CN" altLang="en-US" sz="1500">
                <a:solidFill>
                  <a:srgbClr val="000000"/>
                </a:solidFill>
                <a:latin typeface="黑体" panose="02010609060101010101" charset="-122"/>
                <a:ea typeface="黑体" panose="02010609060101010101" charset="-122"/>
                <a:sym typeface="+mn-ea"/>
              </a:rPr>
              <a:t>多年。</a:t>
            </a:r>
            <a:endParaRPr lang="zh-CN" altLang="en-US" sz="1500">
              <a:solidFill>
                <a:srgbClr val="000000"/>
              </a:solidFill>
              <a:latin typeface="黑体" panose="02010609060101010101" charset="-122"/>
              <a:ea typeface="黑体" panose="02010609060101010101" charset="-122"/>
              <a:sym typeface="+mn-ea"/>
            </a:endParaRPr>
          </a:p>
          <a:p>
            <a:pPr marL="0" indent="0" algn="just" defTabSz="266700">
              <a:lnSpc>
                <a:spcPct val="150000"/>
              </a:lnSpc>
              <a:spcBef>
                <a:spcPct val="0"/>
              </a:spcBef>
              <a:spcAft>
                <a:spcPct val="0"/>
              </a:spcAft>
            </a:pPr>
            <a:r>
              <a:rPr lang="zh-CN" altLang="en-US" sz="1500">
                <a:solidFill>
                  <a:srgbClr val="000000"/>
                </a:solidFill>
                <a:latin typeface="黑体" panose="02010609060101010101" charset="-122"/>
                <a:ea typeface="黑体" panose="02010609060101010101" charset="-122"/>
                <a:sym typeface="+mn-ea"/>
              </a:rPr>
              <a:t>冶金技术的发明，对生产力的发展上起到了划时代的作用，石器时代终于被青铜时代所代替。</a:t>
            </a:r>
            <a:endParaRPr lang="zh-CN" altLang="en-US" sz="1500">
              <a:solidFill>
                <a:srgbClr val="000000"/>
              </a:solidFill>
              <a:latin typeface="黑体" panose="02010609060101010101" charset="-122"/>
              <a:ea typeface="黑体" panose="02010609060101010101" charset="-122"/>
            </a:endParaRPr>
          </a:p>
          <a:p>
            <a:endParaRPr lang="zh-CN" altLang="en-US" sz="1100">
              <a:solidFill>
                <a:srgbClr val="000000"/>
              </a:solidFill>
              <a:latin typeface="黑体" panose="02010609060101010101" charset="-122"/>
              <a:ea typeface="黑体" panose="02010609060101010101" charset="-122"/>
            </a:endParaRPr>
          </a:p>
        </p:txBody>
      </p:sp>
      <p:pic>
        <p:nvPicPr>
          <p:cNvPr id="4" name="图片 3"/>
          <p:cNvPicPr>
            <a:picLocks noChangeAspect="1"/>
          </p:cNvPicPr>
          <p:nvPr/>
        </p:nvPicPr>
        <p:blipFill>
          <a:blip r:embed="rId1"/>
          <a:stretch>
            <a:fillRect/>
          </a:stretch>
        </p:blipFill>
        <p:spPr>
          <a:xfrm>
            <a:off x="115570" y="809625"/>
            <a:ext cx="4413250" cy="38557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欧洲古代</a:t>
            </a:r>
            <a:r>
              <a:rPr lang="zh-CN"/>
              <a:t>炼金术</a:t>
            </a:r>
            <a:endParaRPr lang="zh-CN"/>
          </a:p>
        </p:txBody>
      </p:sp>
      <p:pic>
        <p:nvPicPr>
          <p:cNvPr id="83" name="Google Shape;83;p17"/>
          <p:cNvPicPr preferRelativeResize="0"/>
          <p:nvPr/>
        </p:nvPicPr>
        <p:blipFill>
          <a:blip r:embed="rId1"/>
          <a:stretch>
            <a:fillRect/>
          </a:stretch>
        </p:blipFill>
        <p:spPr>
          <a:xfrm>
            <a:off x="311700" y="1106625"/>
            <a:ext cx="3820977" cy="3820977"/>
          </a:xfrm>
          <a:prstGeom prst="rect">
            <a:avLst/>
          </a:prstGeom>
          <a:noFill/>
          <a:ln>
            <a:noFill/>
          </a:ln>
        </p:spPr>
      </p:pic>
      <p:sp>
        <p:nvSpPr>
          <p:cNvPr id="84" name="Google Shape;84;p17"/>
          <p:cNvSpPr txBox="1"/>
          <p:nvPr/>
        </p:nvSpPr>
        <p:spPr>
          <a:xfrm>
            <a:off x="4374515" y="1244600"/>
            <a:ext cx="4271645" cy="14535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a:solidFill>
                  <a:schemeClr val="dk2"/>
                </a:solidFill>
              </a:rPr>
              <a:t>中世纪的阿拉伯炼金术实验室，学者们身着长袍，聚精会神地观察着蒸馏瓶中物质的变化，旁边摆放着精美的玻璃仪器和阿拉伯文的炼金术手稿。</a:t>
            </a:r>
            <a:endParaRPr lang="en-GB"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239945" y="265320"/>
            <a:ext cx="8520600" cy="572700"/>
          </a:xfrm>
        </p:spPr>
        <p:txBody>
          <a:bodyPr>
            <a:normAutofit fontScale="90000"/>
          </a:bodyPr>
          <a:p>
            <a:r>
              <a:rPr lang="zh-CN" altLang="en-US"/>
              <a:t>纸的</a:t>
            </a:r>
            <a:r>
              <a:rPr lang="zh-CN" altLang="en-US"/>
              <a:t>发明</a:t>
            </a:r>
            <a:endParaRPr lang="zh-CN" altLang="en-US"/>
          </a:p>
        </p:txBody>
      </p:sp>
      <p:sp>
        <p:nvSpPr>
          <p:cNvPr id="3" name="文本占位符 2"/>
          <p:cNvSpPr/>
          <p:nvPr>
            <p:ph type="body" idx="1"/>
          </p:nvPr>
        </p:nvSpPr>
        <p:spPr>
          <a:xfrm>
            <a:off x="4658995" y="838200"/>
            <a:ext cx="4382135" cy="3416300"/>
          </a:xfrm>
        </p:spPr>
        <p:txBody>
          <a:bodyPr>
            <a:normAutofit fontScale="80000"/>
          </a:bodyPr>
          <a:p>
            <a:r>
              <a:rPr lang="zh-CN" altLang="en-US"/>
              <a:t>在纸发明之前，人们用甲骨、竹简、丝绸来记录信息。甲骨不便携带，竹简体积大、分量重，丝绸成本太高。</a:t>
            </a:r>
            <a:endParaRPr lang="zh-CN" altLang="en-US"/>
          </a:p>
          <a:p>
            <a:r>
              <a:rPr lang="zh-CN" altLang="en-US"/>
              <a:t>西汉时期，人们已经懂得了造纸的基本方法，但是工艺简陋，所造纸张质地粗糙。东汉蔡伦改进了造纸术。他用树皮、麻头、破布、旧渔网等作为原料，经过挫、捣、抄、烘等工艺制造的纸，价格便宜，易于书写保存，这种纸被称为</a:t>
            </a:r>
            <a:r>
              <a:rPr lang="en-US" altLang="zh-CN"/>
              <a:t>“</a:t>
            </a:r>
            <a:r>
              <a:rPr lang="zh-CN" altLang="en-US"/>
              <a:t>蔡侯纸</a:t>
            </a:r>
            <a:r>
              <a:rPr lang="en-US" altLang="zh-CN"/>
              <a:t>”</a:t>
            </a:r>
            <a:r>
              <a:rPr lang="zh-CN" altLang="en-US"/>
              <a:t>。</a:t>
            </a:r>
            <a:endParaRPr lang="zh-CN" altLang="en-US"/>
          </a:p>
          <a:p>
            <a:r>
              <a:rPr lang="zh-CN" altLang="en-US"/>
              <a:t>造纸术传入日本、欧洲后，取代欧洲羊皮等书写材料，加速了文字传播，推动了文献生产发展，从而促进文化繁荣，对世界文化的传播和交流有着深远的意义。</a:t>
            </a:r>
            <a:endParaRPr lang="zh-CN" altLang="en-US"/>
          </a:p>
        </p:txBody>
      </p:sp>
      <p:pic>
        <p:nvPicPr>
          <p:cNvPr id="4" name="图片 3"/>
          <p:cNvPicPr>
            <a:picLocks noChangeAspect="1"/>
          </p:cNvPicPr>
          <p:nvPr/>
        </p:nvPicPr>
        <p:blipFill>
          <a:blip r:embed="rId1"/>
          <a:stretch>
            <a:fillRect/>
          </a:stretch>
        </p:blipFill>
        <p:spPr>
          <a:xfrm>
            <a:off x="180340" y="838200"/>
            <a:ext cx="4241165" cy="40487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a:xfrm>
            <a:off x="375835" y="1680735"/>
            <a:ext cx="8520600" cy="572700"/>
          </a:xfrm>
        </p:spPr>
        <p:txBody>
          <a:bodyPr>
            <a:normAutofit fontScale="90000"/>
          </a:bodyPr>
          <a:p>
            <a:pPr algn="ctr"/>
            <a:r>
              <a:rPr lang="zh-CN" altLang="en-US">
                <a:sym typeface="+mn-ea"/>
              </a:rPr>
              <a:t>第二章原始化学物质观</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中国原始化学物质观</a:t>
            </a:r>
            <a:endParaRPr lang="zh-CN" altLang="en-US"/>
          </a:p>
        </p:txBody>
      </p:sp>
      <p:sp>
        <p:nvSpPr>
          <p:cNvPr id="3" name="文本占位符 2"/>
          <p:cNvSpPr/>
          <p:nvPr>
            <p:ph type="body" idx="1"/>
          </p:nvPr>
        </p:nvSpPr>
        <p:spPr>
          <a:xfrm>
            <a:off x="3156585" y="1095375"/>
            <a:ext cx="5459730" cy="3416300"/>
          </a:xfrm>
        </p:spPr>
        <p:txBody>
          <a:bodyPr>
            <a:normAutofit fontScale="80000"/>
          </a:bodyPr>
          <a:p>
            <a:pPr marL="114300" indent="0">
              <a:buNone/>
            </a:pPr>
            <a:r>
              <a:rPr lang="zh-CN" altLang="en-US">
                <a:sym typeface="+mn-ea"/>
              </a:rPr>
              <a:t>中国古代一元素论认为物质世界一切都是由一种物质的精气</a:t>
            </a:r>
            <a:r>
              <a:rPr lang="zh-CN" altLang="en-US">
                <a:sym typeface="+mn-ea"/>
              </a:rPr>
              <a:t>所构成</a:t>
            </a:r>
            <a:endParaRPr lang="zh-CN" altLang="en-US">
              <a:sym typeface="+mn-ea"/>
            </a:endParaRPr>
          </a:p>
          <a:p>
            <a:pPr marL="114300" indent="0">
              <a:buNone/>
            </a:pPr>
            <a:r>
              <a:rPr lang="zh-CN" altLang="en-US">
                <a:sym typeface="+mn-ea"/>
              </a:rPr>
              <a:t>中国古代用精气学说来描述物质的本源，在他们看来水、火、草、木、禽、兽及人都是含有气，因而气是组成物质的基本</a:t>
            </a:r>
            <a:r>
              <a:rPr lang="zh-CN" altLang="en-US">
                <a:sym typeface="+mn-ea"/>
              </a:rPr>
              <a:t>形态。</a:t>
            </a:r>
            <a:endParaRPr lang="zh-CN" altLang="en-US">
              <a:sym typeface="+mn-ea"/>
            </a:endParaRPr>
          </a:p>
          <a:p>
            <a:pPr marL="114300" indent="0">
              <a:buNone/>
            </a:pPr>
            <a:r>
              <a:rPr lang="zh-CN" altLang="en-US">
                <a:sym typeface="+mn-ea"/>
              </a:rPr>
              <a:t>到了汉代王充（</a:t>
            </a:r>
            <a:r>
              <a:rPr lang="en-US" altLang="zh-CN">
                <a:sym typeface="+mn-ea"/>
              </a:rPr>
              <a:t>27-79</a:t>
            </a:r>
            <a:r>
              <a:rPr lang="zh-CN" altLang="en-US">
                <a:ea typeface="宋体" panose="02010600030101010101" pitchFamily="2" charset="-122"/>
                <a:sym typeface="+mn-ea"/>
              </a:rPr>
              <a:t>）</a:t>
            </a:r>
            <a:r>
              <a:rPr lang="zh-CN" altLang="en-US">
                <a:ea typeface="宋体" panose="02010600030101010101" pitchFamily="2" charset="-122"/>
                <a:sym typeface="+mn-ea"/>
              </a:rPr>
              <a:t>中国第一位无神论者，</a:t>
            </a:r>
            <a:r>
              <a:rPr lang="zh-CN" altLang="en-US">
                <a:sym typeface="+mn-ea"/>
              </a:rPr>
              <a:t>则提出了元气自然论，将物质的连续形态与不连续的形态辩证统一起来，</a:t>
            </a:r>
            <a:r>
              <a:rPr lang="zh-CN" altLang="en-US">
                <a:sym typeface="+mn-ea"/>
              </a:rPr>
              <a:t>用一种事物来说明世界本愿的观点，可称为一元论元素的观与不连续的形态辩证地统一起来，气可聚可散，一物二体。当气聚集而构成有形的万物时，物质以间断的形式存在。</a:t>
            </a:r>
            <a:endParaRPr lang="zh-CN" altLang="en-US">
              <a:sym typeface="+mn-ea"/>
            </a:endParaRPr>
          </a:p>
          <a:p>
            <a:pPr marL="114300" indent="0">
              <a:buNone/>
            </a:pPr>
            <a:r>
              <a:rPr lang="zh-CN" altLang="en-US"/>
              <a:t>王夫之（</a:t>
            </a:r>
            <a:r>
              <a:rPr lang="en-US" altLang="zh-CN"/>
              <a:t>1619-1692</a:t>
            </a:r>
            <a:r>
              <a:rPr lang="zh-CN" altLang="en-US">
                <a:ea typeface="宋体" panose="02010600030101010101" pitchFamily="2" charset="-122"/>
              </a:rPr>
              <a:t>）提出阴阳二气从满太虚，此外更无他物，亦无间隙，天之象，地之醒，皆其范围也，气聚而成形，散而归于太虚，从而提出宇宙元气是不因其聚散变化而有所增加或减少，也就是今天所说的</a:t>
            </a:r>
            <a:r>
              <a:rPr lang="en-US" altLang="zh-CN">
                <a:ea typeface="宋体" panose="02010600030101010101" pitchFamily="2" charset="-122"/>
              </a:rPr>
              <a:t>“</a:t>
            </a:r>
            <a:r>
              <a:rPr lang="zh-CN" altLang="en-US">
                <a:ea typeface="宋体" panose="02010600030101010101" pitchFamily="2" charset="-122"/>
              </a:rPr>
              <a:t>物质不灭定律</a:t>
            </a:r>
            <a:r>
              <a:rPr lang="en-US" altLang="zh-CN">
                <a:ea typeface="宋体" panose="02010600030101010101" pitchFamily="2" charset="-122"/>
              </a:rPr>
              <a:t>”</a:t>
            </a:r>
            <a:r>
              <a:rPr lang="zh-CN" altLang="en-US">
                <a:ea typeface="宋体" panose="02010600030101010101" pitchFamily="2" charset="-122"/>
              </a:rPr>
              <a:t>。</a:t>
            </a:r>
            <a:endParaRPr lang="zh-CN" altLang="en-US"/>
          </a:p>
          <a:p>
            <a:pPr marL="114300" indent="0">
              <a:buNone/>
            </a:pPr>
            <a:endParaRPr lang="zh-CN" altLang="en-US"/>
          </a:p>
        </p:txBody>
      </p:sp>
      <p:pic>
        <p:nvPicPr>
          <p:cNvPr id="5" name="图片 4"/>
          <p:cNvPicPr>
            <a:picLocks noChangeAspect="1"/>
          </p:cNvPicPr>
          <p:nvPr/>
        </p:nvPicPr>
        <p:blipFill>
          <a:blip r:embed="rId1"/>
          <a:stretch>
            <a:fillRect/>
          </a:stretch>
        </p:blipFill>
        <p:spPr>
          <a:xfrm>
            <a:off x="487045" y="1095375"/>
            <a:ext cx="2179320" cy="29946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中国古代阴阳及</a:t>
            </a:r>
            <a:r>
              <a:rPr lang="zh-CN" altLang="en-US"/>
              <a:t>五行学说</a:t>
            </a:r>
            <a:endParaRPr lang="zh-CN" altLang="en-US"/>
          </a:p>
        </p:txBody>
      </p:sp>
      <p:sp>
        <p:nvSpPr>
          <p:cNvPr id="3" name="文本占位符 2"/>
          <p:cNvSpPr/>
          <p:nvPr>
            <p:ph type="body" idx="1"/>
          </p:nvPr>
        </p:nvSpPr>
        <p:spPr>
          <a:xfrm>
            <a:off x="3277870" y="1152525"/>
            <a:ext cx="5554345" cy="3416300"/>
          </a:xfrm>
        </p:spPr>
        <p:txBody>
          <a:bodyPr>
            <a:normAutofit lnSpcReduction="20000"/>
          </a:bodyPr>
          <a:p>
            <a:pPr marL="114300" indent="0">
              <a:buNone/>
            </a:pPr>
            <a:r>
              <a:rPr lang="zh-CN" altLang="en-US">
                <a:sym typeface="+mn-ea"/>
              </a:rPr>
              <a:t>世界是由物质构成的，但是，物质又是由什么组成的呢？最早尝试解答这个问题的是我国商朝末年的西伯昌（约公元前</a:t>
            </a:r>
            <a:r>
              <a:rPr lang="en-US" altLang="zh-CN">
                <a:sym typeface="+mn-ea"/>
              </a:rPr>
              <a:t> 1140 </a:t>
            </a:r>
            <a:r>
              <a:rPr lang="zh-CN" altLang="en-US">
                <a:sym typeface="+mn-ea"/>
              </a:rPr>
              <a:t>年），他认为：</a:t>
            </a:r>
            <a:r>
              <a:rPr lang="en-US" altLang="zh-CN">
                <a:sym typeface="+mn-ea"/>
              </a:rPr>
              <a:t>“</a:t>
            </a:r>
            <a:r>
              <a:rPr lang="zh-CN" altLang="en-US">
                <a:sym typeface="+mn-ea"/>
              </a:rPr>
              <a:t>易有太极，易生两仪，两仪生四象，四象生八卦。</a:t>
            </a:r>
            <a:r>
              <a:rPr lang="en-US" altLang="zh-CN">
                <a:sym typeface="+mn-ea"/>
              </a:rPr>
              <a:t>”</a:t>
            </a:r>
            <a:r>
              <a:rPr lang="zh-CN" altLang="en-US">
                <a:sym typeface="+mn-ea"/>
              </a:rPr>
              <a:t>以阴阳八卦来解释物质的组成。即二元论</a:t>
            </a:r>
            <a:endParaRPr lang="zh-CN" altLang="en-US"/>
          </a:p>
          <a:p>
            <a:pPr marL="114300" indent="0">
              <a:buNone/>
            </a:pPr>
            <a:r>
              <a:rPr lang="zh-CN" altLang="en-US"/>
              <a:t>用于世界本源的多元素观阴阳和五行说大约形成与商周之际，到了春秋战国时期已经具备比较完整的</a:t>
            </a:r>
            <a:r>
              <a:rPr lang="zh-CN" altLang="en-US"/>
              <a:t>形态。</a:t>
            </a:r>
            <a:endParaRPr lang="zh-CN" altLang="en-US"/>
          </a:p>
          <a:p>
            <a:pPr marL="114300" indent="0">
              <a:buNone/>
            </a:pPr>
            <a:r>
              <a:rPr lang="zh-CN" altLang="en-US"/>
              <a:t>人们将水、火、木、金、土五者视为构成万物的基本材料，这些是经过漫长的岁月历代人发展起来的，不是某个人提出来的在化学史上，</a:t>
            </a:r>
            <a:r>
              <a:rPr lang="zh-CN" altLang="en-US">
                <a:sym typeface="+mn-ea"/>
              </a:rPr>
              <a:t>五行学说影响很大，</a:t>
            </a:r>
            <a:endParaRPr lang="zh-CN" altLang="en-US"/>
          </a:p>
          <a:p>
            <a:pPr marL="114300" indent="0">
              <a:buNone/>
            </a:pPr>
            <a:r>
              <a:rPr lang="zh-CN" altLang="en-US"/>
              <a:t>它成为炼丹术最重要的基础</a:t>
            </a:r>
            <a:r>
              <a:rPr lang="zh-CN" altLang="en-US"/>
              <a:t>理论。</a:t>
            </a:r>
            <a:endParaRPr lang="zh-CN" altLang="en-US"/>
          </a:p>
          <a:p>
            <a:pPr marL="114300" indent="0">
              <a:buNone/>
            </a:pPr>
            <a:r>
              <a:rPr lang="zh-CN" altLang="en-US"/>
              <a:t>尽管我国的所谓原素，不是近代的元素，</a:t>
            </a:r>
            <a:r>
              <a:rPr lang="zh-CN" altLang="en-US"/>
              <a:t>比较粗超。</a:t>
            </a:r>
            <a:endParaRPr lang="zh-CN" altLang="en-US"/>
          </a:p>
        </p:txBody>
      </p:sp>
      <p:pic>
        <p:nvPicPr>
          <p:cNvPr id="6" name="图片 6"/>
          <p:cNvPicPr>
            <a:picLocks noChangeAspect="1"/>
          </p:cNvPicPr>
          <p:nvPr/>
        </p:nvPicPr>
        <p:blipFill>
          <a:blip r:embed="rId1"/>
          <a:stretch>
            <a:fillRect/>
          </a:stretch>
        </p:blipFill>
        <p:spPr>
          <a:xfrm>
            <a:off x="361950" y="1152525"/>
            <a:ext cx="2758440" cy="31775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ctrTitle"/>
          </p:nvPr>
        </p:nvSpPr>
        <p:spPr>
          <a:xfrm>
            <a:off x="311708" y="449935"/>
            <a:ext cx="8520600" cy="2052600"/>
          </a:xfrm>
        </p:spPr>
        <p:txBody>
          <a:bodyPr/>
          <a:p>
            <a:r>
              <a:rPr lang="zh-CN" altLang="en-US"/>
              <a:t>第一编</a:t>
            </a:r>
            <a:r>
              <a:rPr lang="en-US" altLang="zh-CN"/>
              <a:t> </a:t>
            </a:r>
            <a:r>
              <a:rPr lang="zh-CN" altLang="en-US"/>
              <a:t>古代</a:t>
            </a:r>
            <a:r>
              <a:rPr lang="zh-CN" altLang="en-US"/>
              <a:t>化学史</a:t>
            </a:r>
            <a:endParaRPr lang="zh-CN" altLang="en-US"/>
          </a:p>
        </p:txBody>
      </p:sp>
      <p:sp>
        <p:nvSpPr>
          <p:cNvPr id="3" name="副标题 2"/>
          <p:cNvSpPr/>
          <p:nvPr>
            <p:ph type="subTitle" idx="1"/>
          </p:nvPr>
        </p:nvSpPr>
        <p:spPr/>
        <p:txBody>
          <a:bodyPr>
            <a:normAutofit fontScale="70000"/>
          </a:bodyPr>
          <a:p>
            <a:r>
              <a:rPr lang="zh-CN" altLang="en-US"/>
              <a:t>第一章原始</a:t>
            </a:r>
            <a:r>
              <a:rPr lang="zh-CN" altLang="en-US"/>
              <a:t>实用化学</a:t>
            </a:r>
            <a:endParaRPr lang="zh-CN" altLang="en-US"/>
          </a:p>
          <a:p>
            <a:r>
              <a:rPr lang="zh-CN" altLang="en-US"/>
              <a:t>学习历史</a:t>
            </a:r>
            <a:r>
              <a:rPr lang="zh-CN" altLang="en-US"/>
              <a:t>可以明智</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印度原始</a:t>
            </a:r>
            <a:r>
              <a:rPr lang="zh-CN" altLang="en-US"/>
              <a:t>化学物质观</a:t>
            </a:r>
            <a:endParaRPr lang="zh-CN" altLang="en-US"/>
          </a:p>
        </p:txBody>
      </p:sp>
      <p:sp>
        <p:nvSpPr>
          <p:cNvPr id="3" name="文本占位符 2"/>
          <p:cNvSpPr/>
          <p:nvPr>
            <p:ph type="body" idx="1"/>
          </p:nvPr>
        </p:nvSpPr>
        <p:spPr>
          <a:xfrm>
            <a:off x="4284345" y="1152525"/>
            <a:ext cx="4547870" cy="3416300"/>
          </a:xfrm>
        </p:spPr>
        <p:txBody>
          <a:bodyPr>
            <a:normAutofit fontScale="80000"/>
          </a:bodyPr>
          <a:p>
            <a:pPr marL="114300" indent="0">
              <a:buNone/>
            </a:pPr>
            <a:r>
              <a:rPr lang="zh-CN" altLang="en-US"/>
              <a:t>早在吠陀时代（公元</a:t>
            </a:r>
            <a:r>
              <a:rPr lang="en-US" altLang="zh-CN"/>
              <a:t>10</a:t>
            </a:r>
            <a:r>
              <a:rPr lang="zh-CN" altLang="en-US"/>
              <a:t>世纪前后）人们对世界本原这一问题进行探讨。在古代印度最为典型的物质观是以遮缚伽派的学说为代表，他们认为世界上一切生物和非生物都是由地、水、风、火、</a:t>
            </a:r>
            <a:r>
              <a:rPr lang="zh-CN" altLang="en-US"/>
              <a:t>空四元大元素构成，而这四种元素又是由</a:t>
            </a:r>
            <a:r>
              <a:rPr lang="en-US" altLang="zh-CN"/>
              <a:t>“</a:t>
            </a:r>
            <a:r>
              <a:rPr lang="zh-CN" altLang="en-US"/>
              <a:t>原子</a:t>
            </a:r>
            <a:r>
              <a:rPr lang="en-US" altLang="zh-CN"/>
              <a:t>”</a:t>
            </a:r>
            <a:r>
              <a:rPr lang="zh-CN" altLang="en-US"/>
              <a:t>所组成，发展了胜论派的原子理论。这些原子是不灭的，呈球形比日光最小的尘埃小</a:t>
            </a:r>
            <a:r>
              <a:rPr lang="en-US" altLang="zh-CN"/>
              <a:t>6</a:t>
            </a:r>
            <a:r>
              <a:rPr lang="zh-CN" altLang="en-US"/>
              <a:t>倍。</a:t>
            </a:r>
            <a:endParaRPr lang="zh-CN" altLang="en-US"/>
          </a:p>
          <a:p>
            <a:pPr marL="114300" indent="0">
              <a:buNone/>
            </a:pPr>
            <a:r>
              <a:rPr lang="zh-CN" altLang="en-US"/>
              <a:t>它可以结合成单体，也可以结合成复体，还可以结合成更多大的原子对复合体，以致</a:t>
            </a:r>
            <a:r>
              <a:rPr lang="zh-CN" altLang="en-US"/>
              <a:t>构成万物。</a:t>
            </a:r>
            <a:endParaRPr lang="zh-CN" altLang="en-US"/>
          </a:p>
          <a:p>
            <a:pPr marL="114300" indent="0">
              <a:buNone/>
            </a:pPr>
            <a:r>
              <a:rPr lang="zh-CN" altLang="en-US"/>
              <a:t>生命产生于物，他</a:t>
            </a:r>
            <a:r>
              <a:rPr lang="zh-CN" altLang="en-US"/>
              <a:t>充分说明了物质是一切存在的</a:t>
            </a:r>
            <a:r>
              <a:rPr lang="zh-CN" altLang="en-US"/>
              <a:t>基础。</a:t>
            </a:r>
            <a:endParaRPr lang="zh-CN" altLang="en-US"/>
          </a:p>
          <a:p>
            <a:pPr marL="114300" indent="0">
              <a:buNone/>
            </a:pPr>
            <a:r>
              <a:rPr lang="zh-CN" altLang="en-US"/>
              <a:t>遗憾的是这种思想从</a:t>
            </a:r>
            <a:r>
              <a:rPr lang="en-US" altLang="zh-CN"/>
              <a:t>324</a:t>
            </a:r>
            <a:r>
              <a:rPr lang="zh-CN" altLang="en-US"/>
              <a:t>年印度奴隶制专制帝国孔雀王朝建立后就沉寂下来，许多有价值的思想没有能够继续</a:t>
            </a:r>
            <a:r>
              <a:rPr lang="zh-CN" altLang="en-US"/>
              <a:t>向前发展。</a:t>
            </a:r>
            <a:endParaRPr lang="zh-CN" altLang="en-US"/>
          </a:p>
        </p:txBody>
      </p:sp>
      <p:pic>
        <p:nvPicPr>
          <p:cNvPr id="6" name="图片 6"/>
          <p:cNvPicPr>
            <a:picLocks noChangeAspect="1"/>
          </p:cNvPicPr>
          <p:nvPr/>
        </p:nvPicPr>
        <p:blipFill>
          <a:blip r:embed="rId1"/>
          <a:stretch>
            <a:fillRect/>
          </a:stretch>
        </p:blipFill>
        <p:spPr>
          <a:xfrm>
            <a:off x="441325" y="1316990"/>
            <a:ext cx="3757295" cy="28282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希腊原始</a:t>
            </a:r>
            <a:r>
              <a:rPr lang="zh-CN" altLang="en-US"/>
              <a:t>物质观</a:t>
            </a:r>
            <a:endParaRPr lang="zh-CN" altLang="en-US"/>
          </a:p>
        </p:txBody>
      </p:sp>
      <p:sp>
        <p:nvSpPr>
          <p:cNvPr id="3" name="文本占位符 2"/>
          <p:cNvSpPr/>
          <p:nvPr>
            <p:ph type="body" idx="1"/>
          </p:nvPr>
        </p:nvSpPr>
        <p:spPr>
          <a:xfrm>
            <a:off x="4863465" y="1152525"/>
            <a:ext cx="3636010" cy="3416300"/>
          </a:xfrm>
        </p:spPr>
        <p:txBody>
          <a:bodyPr/>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pic>
        <p:nvPicPr>
          <p:cNvPr id="90" name="Google Shape;90;p18"/>
          <p:cNvPicPr preferRelativeResize="0"/>
          <p:nvPr/>
        </p:nvPicPr>
        <p:blipFill>
          <a:blip r:embed="rId1"/>
          <a:stretch>
            <a:fillRect/>
          </a:stretch>
        </p:blipFill>
        <p:spPr>
          <a:xfrm>
            <a:off x="311700" y="1106625"/>
            <a:ext cx="3820977" cy="3820977"/>
          </a:xfrm>
          <a:prstGeom prst="rect">
            <a:avLst/>
          </a:prstGeom>
          <a:noFill/>
          <a:ln>
            <a:noFill/>
          </a:ln>
        </p:spPr>
      </p:pic>
      <p:sp>
        <p:nvSpPr>
          <p:cNvPr id="91" name="Google Shape;91;p18"/>
          <p:cNvSpPr txBox="1"/>
          <p:nvPr/>
        </p:nvSpPr>
        <p:spPr>
          <a:xfrm>
            <a:off x="4318000" y="1244600"/>
            <a:ext cx="3000000" cy="237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2"/>
                </a:solidFill>
              </a:rPr>
              <a:t>|5|中景|波义耳的实验室布置简洁而有序，摆放着各种玻璃器皿和自制的实验仪器。波义耳亲自操作真空泵，进行气体实验，他仔细观察实验现象，并认真记录在笔记本上。|6:00 - 8:00|</a:t>
            </a:r>
            <a:endParaRPr lang="en-GB"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1783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1"/>
              </a:buClr>
              <a:buSzPts val="1100"/>
              <a:buFont typeface="Arial" panose="020B0604020202020204"/>
              <a:buNone/>
            </a:pPr>
            <a:r>
              <a:rPr lang="en-GB" sz="1800">
                <a:solidFill>
                  <a:schemeClr val="dk2"/>
                </a:solidFill>
              </a:rPr>
              <a:t>拉瓦锡</a:t>
            </a:r>
            <a:endParaRPr lang="en-GB" sz="1800">
              <a:solidFill>
                <a:schemeClr val="dk2"/>
              </a:solidFill>
            </a:endParaRPr>
          </a:p>
        </p:txBody>
      </p:sp>
      <p:pic>
        <p:nvPicPr>
          <p:cNvPr id="97" name="Google Shape;97;p19"/>
          <p:cNvPicPr preferRelativeResize="0"/>
          <p:nvPr/>
        </p:nvPicPr>
        <p:blipFill>
          <a:blip r:embed="rId1"/>
          <a:stretch>
            <a:fillRect/>
          </a:stretch>
        </p:blipFill>
        <p:spPr>
          <a:xfrm>
            <a:off x="311700" y="916125"/>
            <a:ext cx="3820977" cy="38209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1"/>
              </a:buClr>
              <a:buSzPts val="1100"/>
              <a:buFont typeface="Arial" panose="020B0604020202020204"/>
              <a:buNone/>
            </a:pPr>
            <a:r>
              <a:rPr lang="en-GB" sz="1800">
                <a:solidFill>
                  <a:schemeClr val="dk2"/>
                </a:solidFill>
              </a:rPr>
              <a:t>19 世纪初，道尔顿</a:t>
            </a:r>
            <a:endParaRPr lang="en-GB" sz="1800">
              <a:solidFill>
                <a:schemeClr val="dk2"/>
              </a:solidFill>
            </a:endParaRPr>
          </a:p>
        </p:txBody>
      </p:sp>
      <p:pic>
        <p:nvPicPr>
          <p:cNvPr id="103" name="Google Shape;103;p20"/>
          <p:cNvPicPr preferRelativeResize="0"/>
          <p:nvPr/>
        </p:nvPicPr>
        <p:blipFill>
          <a:blip r:embed="rId1"/>
          <a:stretch>
            <a:fillRect/>
          </a:stretch>
        </p:blipFill>
        <p:spPr>
          <a:xfrm>
            <a:off x="311700" y="1152475"/>
            <a:ext cx="3828500" cy="3828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1"/>
              </a:buClr>
              <a:buSzPts val="1100"/>
              <a:buFont typeface="Arial" panose="020B0604020202020204"/>
              <a:buNone/>
            </a:pPr>
            <a:r>
              <a:rPr lang="en-GB" sz="1800">
                <a:solidFill>
                  <a:schemeClr val="dk2"/>
                </a:solidFill>
              </a:rPr>
              <a:t>门捷列夫</a:t>
            </a:r>
            <a:endParaRPr lang="en-GB" sz="1800">
              <a:solidFill>
                <a:schemeClr val="dk2"/>
              </a:solidFill>
            </a:endParaRPr>
          </a:p>
        </p:txBody>
      </p:sp>
      <p:pic>
        <p:nvPicPr>
          <p:cNvPr id="109" name="Google Shape;109;p21"/>
          <p:cNvPicPr preferRelativeResize="0"/>
          <p:nvPr/>
        </p:nvPicPr>
        <p:blipFill>
          <a:blip r:embed="rId1"/>
          <a:stretch>
            <a:fillRect/>
          </a:stretch>
        </p:blipFill>
        <p:spPr>
          <a:xfrm>
            <a:off x="254000" y="1081225"/>
            <a:ext cx="3820977" cy="3820977"/>
          </a:xfrm>
          <a:prstGeom prst="rect">
            <a:avLst/>
          </a:prstGeom>
          <a:noFill/>
          <a:ln>
            <a:noFill/>
          </a:ln>
        </p:spPr>
      </p:pic>
      <p:sp>
        <p:nvSpPr>
          <p:cNvPr id="110" name="Google Shape;110;p21"/>
          <p:cNvSpPr txBox="1"/>
          <p:nvPr/>
        </p:nvSpPr>
        <p:spPr>
          <a:xfrm>
            <a:off x="4686300" y="1250063"/>
            <a:ext cx="3000000" cy="348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1200"/>
              </a:spcBef>
              <a:spcAft>
                <a:spcPts val="1200"/>
              </a:spcAft>
              <a:buNone/>
            </a:pPr>
            <a:r>
              <a:rPr lang="en-GB" sz="1800">
                <a:solidFill>
                  <a:schemeClr val="dk2"/>
                </a:solidFill>
              </a:rPr>
              <a:t>|8|全景|门捷列夫在杂乱的办公室中，面对着写满元素信息的卡片，时而皱眉思考，时而快速排列卡片。突然，他的眼中闪过一丝兴奋，迅速将元素周期表的雏形绘制在纸上，随后起身激动地在房间内踱步，思考着元素周期律的深远意义。</a:t>
            </a:r>
            <a:endParaRPr lang="en-GB" sz="1800">
              <a:solidFill>
                <a:schemeClr val="dk2"/>
              </a:solidFill>
            </a:endParaRPr>
          </a:p>
        </p:txBody>
      </p:sp>
      <p:pic>
        <p:nvPicPr>
          <p:cNvPr id="111" name="Google Shape;111;p21"/>
          <p:cNvPicPr preferRelativeResize="0"/>
          <p:nvPr/>
        </p:nvPicPr>
        <p:blipFill>
          <a:blip r:embed="rId2"/>
          <a:stretch>
            <a:fillRect/>
          </a:stretch>
        </p:blipFill>
        <p:spPr>
          <a:xfrm>
            <a:off x="4139050" y="727804"/>
            <a:ext cx="3171824" cy="24163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pic>
        <p:nvPicPr>
          <p:cNvPr id="117" name="Google Shape;117;p22"/>
          <p:cNvPicPr preferRelativeResize="0"/>
          <p:nvPr/>
        </p:nvPicPr>
        <p:blipFill>
          <a:blip r:embed="rId1"/>
          <a:stretch>
            <a:fillRect/>
          </a:stretch>
        </p:blipFill>
        <p:spPr>
          <a:xfrm>
            <a:off x="259776" y="1152477"/>
            <a:ext cx="5593774" cy="296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123" name="Google Shape;123;p23"/>
          <p:cNvSpPr txBox="1"/>
          <p:nvPr/>
        </p:nvSpPr>
        <p:spPr>
          <a:xfrm>
            <a:off x="4356100" y="1195725"/>
            <a:ext cx="3000000" cy="316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1200"/>
              </a:spcBef>
              <a:spcAft>
                <a:spcPts val="1200"/>
              </a:spcAft>
              <a:buNone/>
            </a:pPr>
            <a:r>
              <a:rPr lang="en-GB" sz="1800">
                <a:solidFill>
                  <a:schemeClr val="dk2"/>
                </a:solidFill>
              </a:rPr>
              <a:t>|9|中景|20 世纪初，汤姆逊的实验室里，阴极射线管发出神秘的荧光。汤姆逊专注地调整仪器参数，观察着阴极射线的偏转情况，旁边的黑板上写满了关于电子的计算公式和假设。|14:00 - 16:00|</a:t>
            </a:r>
            <a:endParaRPr lang="en-GB" sz="1800">
              <a:solidFill>
                <a:schemeClr val="dk2"/>
              </a:solidFill>
            </a:endParaRPr>
          </a:p>
        </p:txBody>
      </p:sp>
      <p:pic>
        <p:nvPicPr>
          <p:cNvPr id="124" name="Google Shape;124;p23"/>
          <p:cNvPicPr preferRelativeResize="0"/>
          <p:nvPr/>
        </p:nvPicPr>
        <p:blipFill>
          <a:blip r:embed="rId1"/>
          <a:stretch>
            <a:fillRect/>
          </a:stretch>
        </p:blipFill>
        <p:spPr>
          <a:xfrm>
            <a:off x="539750" y="1152475"/>
            <a:ext cx="3251200" cy="325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130" name="Google Shape;130;p24"/>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a:p>
            <a:pPr marL="0" lvl="0" indent="0" algn="l" rtl="0">
              <a:spcBef>
                <a:spcPts val="0"/>
              </a:spcBef>
              <a:spcAft>
                <a:spcPts val="0"/>
              </a:spcAft>
              <a:buNone/>
            </a:pPr>
          </a:p>
        </p:txBody>
      </p:sp>
      <p:pic>
        <p:nvPicPr>
          <p:cNvPr id="131" name="Google Shape;131;p24"/>
          <p:cNvPicPr preferRelativeResize="0"/>
          <p:nvPr/>
        </p:nvPicPr>
        <p:blipFill>
          <a:blip r:embed="rId1"/>
          <a:stretch>
            <a:fillRect/>
          </a:stretch>
        </p:blipFill>
        <p:spPr>
          <a:xfrm>
            <a:off x="311700" y="1017725"/>
            <a:ext cx="3820977" cy="3820977"/>
          </a:xfrm>
          <a:prstGeom prst="rect">
            <a:avLst/>
          </a:prstGeom>
          <a:noFill/>
          <a:ln>
            <a:noFill/>
          </a:ln>
        </p:spPr>
      </p:pic>
      <p:sp>
        <p:nvSpPr>
          <p:cNvPr id="132" name="Google Shape;132;p24"/>
          <p:cNvSpPr txBox="1"/>
          <p:nvPr/>
        </p:nvSpPr>
        <p:spPr>
          <a:xfrm>
            <a:off x="4572000" y="1079500"/>
            <a:ext cx="3000000" cy="412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1200"/>
              </a:spcBef>
              <a:spcAft>
                <a:spcPts val="1200"/>
              </a:spcAft>
              <a:buNone/>
            </a:pPr>
            <a:r>
              <a:rPr lang="en-GB" sz="1800">
                <a:solidFill>
                  <a:schemeClr val="dk2"/>
                </a:solidFill>
              </a:rPr>
              <a:t>|10|中景|卢瑟福的实验室里，α粒子散射实验装置占据了中心位置。卢瑟福和助手们紧张地进行着实验操作，观察着闪烁屏上的亮点分布。当看到实验结果时，卢瑟福露出了惊讶而又深思的表情，随后他开始在黑板上绘制原子核式结构模型的草图，并向助手们讲解其中的原理。|16:00 - 18:00|</a:t>
            </a:r>
            <a:endParaRPr lang="en-GB"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138" name="Google Shape;138;p25"/>
          <p:cNvSpPr txBox="1"/>
          <p:nvPr>
            <p:ph type="body" idx="1"/>
          </p:nvPr>
        </p:nvSpPr>
        <p:spPr>
          <a:xfrm>
            <a:off x="5486400" y="1152475"/>
            <a:ext cx="33459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Clr>
                <a:schemeClr val="dk1"/>
              </a:buClr>
              <a:buSzPct val="61000"/>
              <a:buFont typeface="Arial" panose="020B0604020202020204"/>
              <a:buNone/>
            </a:pPr>
            <a:r>
              <a:rPr lang="en-GB"/>
              <a:t>现代化学实验室宽敞明亮，摆满了各种先进的大型仪器设备，科研人员们穿着白大褂，在仪器前忙碌地操作着，电脑屏幕上不断更新着复杂的数据和分子结构模型。同时展示化学在制药、材料、能源、环保等多个领域的实际应用场景，如新型药物的研发过程、高强度复合材料的制造工艺、太阳能电池的生产流程以及污水处理厂的净化设施等。|18:00 - 20:00|</a:t>
            </a:r>
            <a:endParaRPr lang="en-GB"/>
          </a:p>
        </p:txBody>
      </p:sp>
      <p:pic>
        <p:nvPicPr>
          <p:cNvPr id="139" name="Google Shape;139;p25"/>
          <p:cNvPicPr preferRelativeResize="0"/>
          <p:nvPr/>
        </p:nvPicPr>
        <p:blipFill>
          <a:blip r:embed="rId1"/>
          <a:stretch>
            <a:fillRect/>
          </a:stretch>
        </p:blipFill>
        <p:spPr>
          <a:xfrm>
            <a:off x="152400" y="1170125"/>
            <a:ext cx="3820977" cy="3820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30088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原始</a:t>
            </a:r>
            <a:r>
              <a:rPr lang="zh-CN"/>
              <a:t>实用化学</a:t>
            </a:r>
            <a:endParaRPr lang="zh-CN"/>
          </a:p>
        </p:txBody>
      </p:sp>
      <p:pic>
        <p:nvPicPr>
          <p:cNvPr id="61" name="Google Shape;61;p14"/>
          <p:cNvPicPr preferRelativeResize="0"/>
          <p:nvPr/>
        </p:nvPicPr>
        <p:blipFill>
          <a:blip r:embed="rId1"/>
          <a:stretch>
            <a:fillRect/>
          </a:stretch>
        </p:blipFill>
        <p:spPr>
          <a:xfrm>
            <a:off x="311700" y="1081225"/>
            <a:ext cx="3820977" cy="3820977"/>
          </a:xfrm>
          <a:prstGeom prst="rect">
            <a:avLst/>
          </a:prstGeom>
          <a:noFill/>
          <a:ln>
            <a:noFill/>
          </a:ln>
        </p:spPr>
      </p:pic>
      <p:sp>
        <p:nvSpPr>
          <p:cNvPr id="62" name="Google Shape;62;p14"/>
          <p:cNvSpPr txBox="1"/>
          <p:nvPr/>
        </p:nvSpPr>
        <p:spPr>
          <a:xfrm>
            <a:off x="4357370" y="1118235"/>
            <a:ext cx="4578985" cy="14535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2"/>
                </a:solidFill>
              </a:rPr>
              <a:t>阳光照耀下的古希腊学园，哲学家们在柱廊下讨论自然哲学，德谟克利特向众人阐述原子论的雏形，他用简单的手势比划着原子的形态和运动。</a:t>
            </a:r>
            <a:endParaRPr lang="en-GB"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145" name="Google Shape;145;p26"/>
          <p:cNvSpPr txBox="1"/>
          <p:nvPr>
            <p:ph type="body" idx="1"/>
          </p:nvPr>
        </p:nvSpPr>
        <p:spPr>
          <a:xfrm>
            <a:off x="4064000" y="1152475"/>
            <a:ext cx="4768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画面渐变为世界各地的著名化学研究机构、高校化学系的教学楼以及充满活力的化学学术交流会议现场，展示众多化学研究者们交流合作、共同探索的场景。最后画面定格在一群年轻的学生在现代化实验室中充满好奇与热情地进行化学实验，他们的脸上洋溢着对化学知识的渴望和对未来的憧憬。</a:t>
            </a:r>
            <a:endParaRPr lang="en-GB"/>
          </a:p>
        </p:txBody>
      </p:sp>
      <p:sp>
        <p:nvSpPr>
          <p:cNvPr id="146" name="Google Shape;146;p26"/>
          <p:cNvSpPr txBox="1"/>
          <p:nvPr/>
        </p:nvSpPr>
        <p:spPr>
          <a:xfrm>
            <a:off x="5651500" y="2540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p>
        </p:txBody>
      </p:sp>
      <p:pic>
        <p:nvPicPr>
          <p:cNvPr id="147" name="Google Shape;147;p26"/>
          <p:cNvPicPr preferRelativeResize="0"/>
          <p:nvPr/>
        </p:nvPicPr>
        <p:blipFill>
          <a:blip r:embed="rId1"/>
          <a:stretch>
            <a:fillRect/>
          </a:stretch>
        </p:blipFill>
        <p:spPr>
          <a:xfrm>
            <a:off x="311700" y="1184275"/>
            <a:ext cx="3352801" cy="3352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p:nvPr>
            <p:ph type="body" idx="1"/>
          </p:nvPr>
        </p:nvSpPr>
        <p:spPr>
          <a:xfrm>
            <a:off x="4420870" y="951230"/>
            <a:ext cx="4511675" cy="3416300"/>
          </a:xfrm>
        </p:spPr>
        <p:txBody>
          <a:bodyPr>
            <a:normAutofit fontScale="90000" lnSpcReduction="10000"/>
          </a:bodyPr>
          <a:p>
            <a:pPr marL="114300" indent="0">
              <a:buNone/>
            </a:pPr>
            <a:r>
              <a:rPr lang="zh-CN" altLang="en-US" sz="1600"/>
              <a:t>在原始社会的初期，人类除了有自己的身体之外，其他什么都没有，为了活下来，他们必须克服各种各样的困难，与天斗，与地斗，与大大小小凶猛残忍的野兽搏斗。在极其恶劣艰险的环境中，人类逐渐认识了自然，也逐渐掌握生存的本领和生产的技巧。</a:t>
            </a:r>
            <a:endParaRPr lang="zh-CN" altLang="en-US" sz="1600"/>
          </a:p>
          <a:p>
            <a:pPr marL="114300" indent="0">
              <a:buNone/>
            </a:pPr>
            <a:r>
              <a:rPr lang="zh-CN" altLang="en-US" sz="1600">
                <a:sym typeface="+mn-ea"/>
              </a:rPr>
              <a:t>在一个无法用时间计算的漫长过程里，人类逐渐发现，比如石头，比如木头棒子，它们原来都可以成为工具，这些工具除了可以用来和野兽干仗之外，还可以有其他的用途，于是就有所发明，开始创造。</a:t>
            </a:r>
            <a:endParaRPr lang="zh-CN" altLang="en-US" sz="1600">
              <a:sym typeface="+mn-ea"/>
            </a:endParaRPr>
          </a:p>
          <a:p>
            <a:pPr marL="114300" indent="0">
              <a:buNone/>
            </a:pPr>
            <a:r>
              <a:rPr lang="zh-CN" altLang="en-US" sz="1600">
                <a:sym typeface="+mn-ea"/>
              </a:rPr>
              <a:t>那个时候，人类干掉一头野猪或野牛野羊一类的动物之后，唯一的办法，犹如野狼一般用牙齿撕咬。没办法，那个时候没有熟食，要活下去，唯有生吃。</a:t>
            </a:r>
            <a:endParaRPr lang="zh-CN" altLang="en-US" sz="1600"/>
          </a:p>
          <a:p>
            <a:pPr marL="114300" indent="0">
              <a:buNone/>
            </a:pPr>
            <a:r>
              <a:rPr lang="zh-CN" altLang="en-US" sz="1600"/>
              <a:t>但那个时候的人类，与今天的动物也没有多大的区别，他们怕火，而且怕得要命。</a:t>
            </a:r>
            <a:endParaRPr lang="zh-CN" altLang="en-US" sz="1600"/>
          </a:p>
          <a:p>
            <a:pPr marL="114300" indent="0">
              <a:buNone/>
            </a:pPr>
            <a:endParaRPr lang="zh-CN" altLang="en-US" sz="1600"/>
          </a:p>
        </p:txBody>
      </p:sp>
      <p:sp>
        <p:nvSpPr>
          <p:cNvPr id="67" name="Google Shape;67;p15"/>
          <p:cNvSpPr txBox="1"/>
          <p:nvPr>
            <p:ph type="title"/>
          </p:nvPr>
        </p:nvSpPr>
        <p:spPr>
          <a:xfrm>
            <a:off x="168190" y="315485"/>
            <a:ext cx="8520600" cy="572700"/>
          </a:xfrm>
          <a:prstGeom prst="rect">
            <a:avLst/>
          </a:prstGeom>
        </p:spPr>
        <p:txBody>
          <a:bodyPr spcFirstLastPara="1" wrap="square" lIns="91425" tIns="91425" rIns="91425" bIns="91425" anchor="t" anchorCtr="0">
            <a:normAutofit fontScale="90000"/>
          </a:bodyPr>
          <a:p>
            <a:pPr marL="0" lvl="0" indent="0" algn="l" rtl="0">
              <a:spcBef>
                <a:spcPts val="0"/>
              </a:spcBef>
              <a:spcAft>
                <a:spcPts val="0"/>
              </a:spcAft>
              <a:buNone/>
            </a:pPr>
            <a:r>
              <a:rPr lang="zh-CN"/>
              <a:t>化学史的发端</a:t>
            </a:r>
            <a:r>
              <a:rPr lang="en-US" altLang="zh-CN"/>
              <a:t>——</a:t>
            </a:r>
            <a:r>
              <a:rPr lang="zh-CN" altLang="en-US"/>
              <a:t>火的</a:t>
            </a:r>
            <a:r>
              <a:rPr lang="zh-CN" altLang="en-US"/>
              <a:t>认识</a:t>
            </a:r>
            <a:endParaRPr lang="zh-CN" altLang="en-US"/>
          </a:p>
        </p:txBody>
      </p:sp>
      <p:pic>
        <p:nvPicPr>
          <p:cNvPr id="5" name="图片 4"/>
          <p:cNvPicPr>
            <a:picLocks noChangeAspect="1"/>
          </p:cNvPicPr>
          <p:nvPr/>
        </p:nvPicPr>
        <p:blipFill>
          <a:blip r:embed="rId1"/>
          <a:stretch>
            <a:fillRect/>
          </a:stretch>
        </p:blipFill>
        <p:spPr>
          <a:xfrm>
            <a:off x="358775" y="1125220"/>
            <a:ext cx="3959860" cy="34651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p:nvPr>
            <p:ph type="body" idx="1"/>
          </p:nvPr>
        </p:nvSpPr>
        <p:spPr>
          <a:xfrm>
            <a:off x="4492625" y="1073785"/>
            <a:ext cx="4339590" cy="3416300"/>
          </a:xfrm>
        </p:spPr>
        <p:txBody>
          <a:bodyPr>
            <a:normAutofit fontScale="90000"/>
          </a:bodyPr>
          <a:p>
            <a:pPr marL="114300" indent="0">
              <a:buNone/>
            </a:pPr>
            <a:r>
              <a:rPr lang="zh-CN" altLang="en-US" sz="1600">
                <a:sym typeface="+mn-ea"/>
              </a:rPr>
              <a:t>火，在当时人类的印象中，就是一怪物。看见火，就看见怪物</a:t>
            </a:r>
            <a:r>
              <a:rPr lang="en-US" altLang="zh-CN" sz="1600">
                <a:sym typeface="+mn-ea"/>
              </a:rPr>
              <a:t>……</a:t>
            </a:r>
            <a:r>
              <a:rPr lang="zh-CN" altLang="en-US" sz="1600">
                <a:sym typeface="+mn-ea"/>
              </a:rPr>
              <a:t>开跑吧，不然那熊熊燃烧的大火，会将人类烧成焦糊糊状，恶心不说，还痛彻肺腑，也肯定不好玩。每一次大火过后，都有众多的野兽被烧得焦糊糊滴</a:t>
            </a:r>
            <a:r>
              <a:rPr lang="en-US" altLang="zh-CN" sz="1600">
                <a:sym typeface="+mn-ea"/>
              </a:rPr>
              <a:t>……</a:t>
            </a:r>
            <a:r>
              <a:rPr lang="zh-CN" altLang="en-US" sz="1600">
                <a:sym typeface="+mn-ea"/>
              </a:rPr>
              <a:t>这样一来，既免除人类和野兽干仗的辛苦，也减少了与野兽干仗的危险，更重要的是，这被烧得焦糊糊的野兽肉肉，竟然更加喷香甜嫩。原来这被烧焦的东西</a:t>
            </a:r>
            <a:r>
              <a:rPr lang="en-US" altLang="zh-CN" sz="1600">
                <a:sym typeface="+mn-ea"/>
              </a:rPr>
              <a:t>……</a:t>
            </a:r>
            <a:r>
              <a:rPr lang="zh-CN" altLang="en-US" sz="1600">
                <a:sym typeface="+mn-ea"/>
              </a:rPr>
              <a:t>比生吃更香。</a:t>
            </a:r>
            <a:endParaRPr lang="zh-CN" altLang="en-US" sz="1600">
              <a:sym typeface="+mn-ea"/>
            </a:endParaRPr>
          </a:p>
          <a:p>
            <a:pPr marL="114300" indent="0">
              <a:buNone/>
            </a:pPr>
            <a:r>
              <a:rPr lang="zh-CN" altLang="en-US" sz="1600">
                <a:sym typeface="+mn-ea"/>
              </a:rPr>
              <a:t>逐渐，人类学会烧烤野味。逐渐，人类试着保留火种。在当时连房子都没有的情况下，要保留火种可不是一件容易的事情，弄不好便熊熊燃烧，烧得尸横遍野。</a:t>
            </a:r>
            <a:endParaRPr lang="zh-CN" altLang="en-US" sz="1600">
              <a:sym typeface="+mn-ea"/>
            </a:endParaRPr>
          </a:p>
          <a:p>
            <a:pPr marL="114300" indent="0">
              <a:buNone/>
            </a:pPr>
            <a:r>
              <a:rPr lang="zh-CN" altLang="en-US" sz="1600"/>
              <a:t>后来发明了砖木取火及将火种保存</a:t>
            </a:r>
            <a:r>
              <a:rPr lang="zh-CN" altLang="en-US" sz="1600"/>
              <a:t>的技术。</a:t>
            </a:r>
            <a:endParaRPr lang="zh-CN" altLang="en-US" sz="1600"/>
          </a:p>
        </p:txBody>
      </p:sp>
      <p:sp>
        <p:nvSpPr>
          <p:cNvPr id="67" name="Google Shape;67;p15"/>
          <p:cNvSpPr txBox="1"/>
          <p:nvPr>
            <p:ph type="title"/>
          </p:nvPr>
        </p:nvSpPr>
        <p:spPr>
          <a:xfrm>
            <a:off x="168190" y="315485"/>
            <a:ext cx="8520600" cy="572700"/>
          </a:xfrm>
          <a:prstGeom prst="rect">
            <a:avLst/>
          </a:prstGeom>
        </p:spPr>
        <p:txBody>
          <a:bodyPr spcFirstLastPara="1" wrap="square" lIns="91425" tIns="91425" rIns="91425" bIns="91425" anchor="t" anchorCtr="0">
            <a:normAutofit fontScale="90000"/>
          </a:bodyPr>
          <a:p>
            <a:pPr marL="0" lvl="0" indent="0" algn="l" rtl="0">
              <a:spcBef>
                <a:spcPts val="0"/>
              </a:spcBef>
              <a:spcAft>
                <a:spcPts val="0"/>
              </a:spcAft>
              <a:buNone/>
            </a:pPr>
            <a:r>
              <a:rPr lang="zh-CN"/>
              <a:t>化学史的发端</a:t>
            </a:r>
            <a:r>
              <a:rPr lang="en-US" altLang="zh-CN"/>
              <a:t>——</a:t>
            </a:r>
            <a:r>
              <a:rPr lang="zh-CN" altLang="en-US"/>
              <a:t>火的</a:t>
            </a:r>
            <a:r>
              <a:rPr lang="zh-CN" altLang="en-US"/>
              <a:t>认识</a:t>
            </a:r>
            <a:endParaRPr lang="zh-CN" altLang="en-US"/>
          </a:p>
        </p:txBody>
      </p:sp>
      <p:pic>
        <p:nvPicPr>
          <p:cNvPr id="5" name="图片 4"/>
          <p:cNvPicPr>
            <a:picLocks noChangeAspect="1"/>
          </p:cNvPicPr>
          <p:nvPr/>
        </p:nvPicPr>
        <p:blipFill>
          <a:blip r:embed="rId1"/>
          <a:stretch>
            <a:fillRect/>
          </a:stretch>
        </p:blipFill>
        <p:spPr>
          <a:xfrm>
            <a:off x="358775" y="1125220"/>
            <a:ext cx="3959860" cy="34651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p:nvPr>
            <p:ph type="body" idx="1"/>
          </p:nvPr>
        </p:nvSpPr>
        <p:spPr>
          <a:xfrm>
            <a:off x="4535805" y="863600"/>
            <a:ext cx="4225290" cy="3416300"/>
          </a:xfrm>
        </p:spPr>
        <p:txBody>
          <a:bodyPr>
            <a:normAutofit/>
          </a:bodyPr>
          <a:p>
            <a:pPr marL="114300" indent="0">
              <a:buNone/>
            </a:pPr>
            <a:r>
              <a:rPr lang="zh-CN" altLang="en-US" sz="1600"/>
              <a:t>取火方法是人类历史上一件划时代的科技进步。恩格斯指出：摩擦生火超越蒸汽机，因为摩擦生活第一次使人支配了一种自然力，从而最终把人同动物界分开。</a:t>
            </a:r>
            <a:endParaRPr lang="zh-CN" altLang="en-US" sz="1600"/>
          </a:p>
          <a:p>
            <a:pPr marL="114300" indent="0">
              <a:buNone/>
            </a:pPr>
            <a:r>
              <a:rPr lang="zh-CN" altLang="en-US" sz="1600"/>
              <a:t>自从发明了人工取火，人类可以实现许多物质的变化，使粘土、砂土制成了可用的陶瓷和玻璃。后期化学家所用的燃烧、煅烧、煮沸、蒸馏、蒸发等都是建立在火的使用基础</a:t>
            </a:r>
            <a:r>
              <a:rPr lang="zh-CN" altLang="en-US" sz="1600"/>
              <a:t>上。</a:t>
            </a:r>
            <a:endParaRPr lang="zh-CN" altLang="en-US" sz="1600"/>
          </a:p>
          <a:p>
            <a:pPr marL="114300" indent="0">
              <a:buNone/>
            </a:pPr>
            <a:r>
              <a:rPr lang="zh-CN" altLang="en-US" sz="1600"/>
              <a:t>从而也发现了煤石油及天然气等</a:t>
            </a:r>
            <a:r>
              <a:rPr lang="zh-CN" altLang="en-US" sz="1600"/>
              <a:t>能源。</a:t>
            </a:r>
            <a:endParaRPr lang="zh-CN" altLang="en-US" sz="1600"/>
          </a:p>
        </p:txBody>
      </p:sp>
      <p:sp>
        <p:nvSpPr>
          <p:cNvPr id="67" name="Google Shape;67;p15"/>
          <p:cNvSpPr txBox="1"/>
          <p:nvPr>
            <p:ph type="title"/>
          </p:nvPr>
        </p:nvSpPr>
        <p:spPr>
          <a:xfrm>
            <a:off x="189145" y="155465"/>
            <a:ext cx="8520600" cy="572700"/>
          </a:xfrm>
          <a:prstGeom prst="rect">
            <a:avLst/>
          </a:prstGeom>
        </p:spPr>
        <p:txBody>
          <a:bodyPr spcFirstLastPara="1" wrap="square" lIns="91425" tIns="91425" rIns="91425" bIns="91425" anchor="t" anchorCtr="0">
            <a:normAutofit fontScale="90000"/>
          </a:bodyPr>
          <a:p>
            <a:pPr marL="0" lvl="0" indent="0" algn="l" rtl="0">
              <a:spcBef>
                <a:spcPts val="0"/>
              </a:spcBef>
              <a:spcAft>
                <a:spcPts val="0"/>
              </a:spcAft>
              <a:buNone/>
            </a:pPr>
            <a:r>
              <a:rPr lang="zh-CN"/>
              <a:t>化学史的发端</a:t>
            </a:r>
            <a:r>
              <a:rPr lang="en-US" altLang="zh-CN"/>
              <a:t>——</a:t>
            </a:r>
            <a:r>
              <a:rPr lang="zh-CN" altLang="en-US"/>
              <a:t>火的</a:t>
            </a:r>
            <a:r>
              <a:rPr lang="zh-CN" altLang="en-US"/>
              <a:t>认识</a:t>
            </a:r>
            <a:endParaRPr lang="zh-CN" altLang="en-US"/>
          </a:p>
        </p:txBody>
      </p:sp>
      <p:pic>
        <p:nvPicPr>
          <p:cNvPr id="2" name="2火的认识vide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11785" y="728345"/>
            <a:ext cx="4085590" cy="39954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232325" y="40184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煤石油和天然气的</a:t>
            </a:r>
            <a:r>
              <a:rPr lang="zh-CN"/>
              <a:t>利用</a:t>
            </a:r>
            <a:endParaRPr lang="zh-CN"/>
          </a:p>
        </p:txBody>
      </p:sp>
      <p:pic>
        <p:nvPicPr>
          <p:cNvPr id="68" name="Google Shape;68;p15"/>
          <p:cNvPicPr preferRelativeResize="0"/>
          <p:nvPr/>
        </p:nvPicPr>
        <p:blipFill>
          <a:blip r:embed="rId1"/>
          <a:stretch>
            <a:fillRect/>
          </a:stretch>
        </p:blipFill>
        <p:spPr>
          <a:xfrm>
            <a:off x="311700" y="1132025"/>
            <a:ext cx="3820977" cy="3820977"/>
          </a:xfrm>
          <a:prstGeom prst="rect">
            <a:avLst/>
          </a:prstGeom>
          <a:noFill/>
          <a:ln>
            <a:noFill/>
          </a:ln>
        </p:spPr>
      </p:pic>
      <p:sp>
        <p:nvSpPr>
          <p:cNvPr id="2" name="文本框 1"/>
          <p:cNvSpPr txBox="1"/>
          <p:nvPr/>
        </p:nvSpPr>
        <p:spPr>
          <a:xfrm>
            <a:off x="4395470" y="633730"/>
            <a:ext cx="4426585" cy="4276725"/>
          </a:xfrm>
          <a:prstGeom prst="rect">
            <a:avLst/>
          </a:prstGeom>
        </p:spPr>
        <p:txBody>
          <a:bodyPr wrap="square">
            <a:spAutoFit/>
          </a:bodyPr>
          <a:p>
            <a:pPr marL="0" indent="0" algn="just" defTabSz="266700">
              <a:spcBef>
                <a:spcPct val="0"/>
              </a:spcBef>
              <a:spcAft>
                <a:spcPct val="0"/>
              </a:spcAft>
            </a:pPr>
            <a:r>
              <a:rPr lang="zh-CN" altLang="en-US" sz="1600">
                <a:latin typeface="Calibri" panose="020F0502020204030204"/>
                <a:ea typeface="宋体" panose="02010600030101010101" pitchFamily="2" charset="-122"/>
              </a:rPr>
              <a:t>煤</a:t>
            </a:r>
            <a:endParaRPr lang="zh-CN" altLang="en-US" sz="1600">
              <a:latin typeface="Calibri" panose="020F0502020204030204"/>
              <a:ea typeface="宋体" panose="02010600030101010101" pitchFamily="2" charset="-122"/>
            </a:endParaRPr>
          </a:p>
          <a:p>
            <a:pPr marL="0" indent="0" algn="just" defTabSz="266700">
              <a:spcBef>
                <a:spcPct val="0"/>
              </a:spcBef>
              <a:spcAft>
                <a:spcPct val="0"/>
              </a:spcAft>
            </a:pPr>
            <a:r>
              <a:rPr lang="zh-CN" altLang="en-US" sz="1600">
                <a:latin typeface="Calibri" panose="020F0502020204030204"/>
                <a:ea typeface="宋体" panose="02010600030101010101" pitchFamily="2" charset="-122"/>
              </a:rPr>
              <a:t>在汉代，煤已用于炼铁，人们用煤来代替木炭作为燃料，提高了炼铁的温度，提升了铁的产量和质量。在日常生活中，煤也逐渐成为重要的取暖和炊事燃料，尤其在北方地区广泛使用。</a:t>
            </a:r>
            <a:endParaRPr lang="zh-CN" altLang="en-US" sz="1600">
              <a:latin typeface="Calibri" panose="020F0502020204030204"/>
              <a:ea typeface="宋体" panose="02010600030101010101" pitchFamily="2" charset="-122"/>
            </a:endParaRPr>
          </a:p>
          <a:p>
            <a:pPr marL="0" indent="0" algn="just" defTabSz="266700">
              <a:spcBef>
                <a:spcPct val="0"/>
              </a:spcBef>
              <a:spcAft>
                <a:spcPct val="0"/>
              </a:spcAft>
            </a:pPr>
            <a:r>
              <a:rPr lang="zh-CN" altLang="en-US" sz="1600">
                <a:latin typeface="Calibri" panose="020F0502020204030204"/>
                <a:ea typeface="宋体" panose="02010600030101010101" pitchFamily="2" charset="-122"/>
              </a:rPr>
              <a:t>中国古代称石油为</a:t>
            </a:r>
            <a:r>
              <a:rPr lang="en-US" altLang="zh-CN" sz="1600">
                <a:latin typeface="Calibri" panose="020F0502020204030204"/>
                <a:ea typeface="宋体" panose="02010600030101010101" pitchFamily="2" charset="-122"/>
              </a:rPr>
              <a:t>“</a:t>
            </a:r>
            <a:r>
              <a:rPr lang="zh-CN" altLang="en-US" sz="1600">
                <a:latin typeface="Calibri" panose="020F0502020204030204"/>
                <a:ea typeface="宋体" panose="02010600030101010101" pitchFamily="2" charset="-122"/>
              </a:rPr>
              <a:t>石脂水</a:t>
            </a:r>
            <a:r>
              <a:rPr lang="en-US" altLang="zh-CN" sz="1600">
                <a:latin typeface="Calibri" panose="020F0502020204030204"/>
                <a:ea typeface="宋体" panose="02010600030101010101" pitchFamily="2" charset="-122"/>
              </a:rPr>
              <a:t>”</a:t>
            </a:r>
            <a:r>
              <a:rPr lang="zh-CN" altLang="en-US" sz="1600">
                <a:latin typeface="Calibri" panose="020F0502020204030204"/>
                <a:ea typeface="宋体" panose="02010600030101010101" pitchFamily="2" charset="-122"/>
              </a:rPr>
              <a:t>等。</a:t>
            </a:r>
            <a:endParaRPr lang="zh-CN" altLang="en-US" sz="1600">
              <a:latin typeface="Calibri" panose="020F0502020204030204"/>
              <a:ea typeface="宋体" panose="02010600030101010101" pitchFamily="2" charset="-122"/>
            </a:endParaRPr>
          </a:p>
          <a:p>
            <a:pPr marL="0" indent="0" algn="just" defTabSz="266700">
              <a:spcBef>
                <a:spcPct val="0"/>
              </a:spcBef>
              <a:spcAft>
                <a:spcPct val="0"/>
              </a:spcAft>
            </a:pPr>
            <a:r>
              <a:rPr lang="zh-CN" altLang="en-US" sz="1600">
                <a:latin typeface="Calibri" panose="020F0502020204030204"/>
                <a:ea typeface="宋体" panose="02010600030101010101" pitchFamily="2" charset="-122"/>
              </a:rPr>
              <a:t>石油</a:t>
            </a:r>
            <a:endParaRPr lang="zh-CN" altLang="en-US" sz="1600">
              <a:latin typeface="Calibri" panose="020F0502020204030204"/>
              <a:ea typeface="宋体" panose="02010600030101010101" pitchFamily="2" charset="-122"/>
            </a:endParaRPr>
          </a:p>
          <a:p>
            <a:pPr marL="0" indent="0" algn="just" defTabSz="266700">
              <a:spcBef>
                <a:spcPct val="0"/>
              </a:spcBef>
              <a:spcAft>
                <a:spcPct val="0"/>
              </a:spcAft>
            </a:pPr>
            <a:r>
              <a:rPr lang="zh-CN" altLang="en-US" sz="1600">
                <a:latin typeface="Calibri" panose="020F0502020204030204"/>
                <a:ea typeface="宋体" panose="02010600030101010101" pitchFamily="2" charset="-122"/>
              </a:rPr>
              <a:t>早在东汉时期，就有关于石油用于照明的记载。北宋时期，沈括在《梦溪笔谈》中提到石油，并预言</a:t>
            </a:r>
            <a:r>
              <a:rPr lang="en-US" altLang="zh-CN" sz="1600">
                <a:latin typeface="Calibri" panose="020F0502020204030204"/>
                <a:ea typeface="宋体" panose="02010600030101010101" pitchFamily="2" charset="-122"/>
              </a:rPr>
              <a:t>“</a:t>
            </a:r>
            <a:r>
              <a:rPr lang="zh-CN" altLang="en-US" sz="1600">
                <a:latin typeface="Calibri" panose="020F0502020204030204"/>
                <a:ea typeface="宋体" panose="02010600030101010101" pitchFamily="2" charset="-122"/>
              </a:rPr>
              <a:t>此物后必大行于世</a:t>
            </a:r>
            <a:r>
              <a:rPr lang="en-US" altLang="zh-CN" sz="1600">
                <a:latin typeface="Calibri" panose="020F0502020204030204"/>
                <a:ea typeface="宋体" panose="02010600030101010101" pitchFamily="2" charset="-122"/>
              </a:rPr>
              <a:t>”</a:t>
            </a:r>
            <a:r>
              <a:rPr lang="zh-CN" altLang="en-US" sz="1600">
                <a:latin typeface="Calibri" panose="020F0502020204030204"/>
                <a:ea typeface="宋体" panose="02010600030101010101" pitchFamily="2" charset="-122"/>
              </a:rPr>
              <a:t>，那时人们已经开始用石油制作</a:t>
            </a:r>
            <a:r>
              <a:rPr lang="en-US" altLang="zh-CN" sz="1600">
                <a:latin typeface="Calibri" panose="020F0502020204030204"/>
                <a:ea typeface="宋体" panose="02010600030101010101" pitchFamily="2" charset="-122"/>
              </a:rPr>
              <a:t>“</a:t>
            </a:r>
            <a:r>
              <a:rPr lang="zh-CN" altLang="en-US" sz="1600">
                <a:latin typeface="Calibri" panose="020F0502020204030204"/>
                <a:ea typeface="宋体" panose="02010600030101010101" pitchFamily="2" charset="-122"/>
              </a:rPr>
              <a:t>猛火油</a:t>
            </a:r>
            <a:r>
              <a:rPr lang="en-US" altLang="zh-CN" sz="1600">
                <a:latin typeface="Calibri" panose="020F0502020204030204"/>
                <a:ea typeface="宋体" panose="02010600030101010101" pitchFamily="2" charset="-122"/>
              </a:rPr>
              <a:t>”</a:t>
            </a:r>
            <a:r>
              <a:rPr lang="zh-CN" altLang="en-US" sz="1600">
                <a:latin typeface="Calibri" panose="020F0502020204030204"/>
                <a:ea typeface="宋体" panose="02010600030101010101" pitchFamily="2" charset="-122"/>
              </a:rPr>
              <a:t>，用于军事上的燃烧攻击。</a:t>
            </a:r>
            <a:endParaRPr lang="zh-CN" altLang="en-US" sz="1600">
              <a:latin typeface="Calibri" panose="020F0502020204030204"/>
              <a:ea typeface="宋体" panose="02010600030101010101" pitchFamily="2" charset="-122"/>
            </a:endParaRPr>
          </a:p>
          <a:p>
            <a:pPr marL="0" indent="0" algn="just" defTabSz="266700">
              <a:spcBef>
                <a:spcPct val="0"/>
              </a:spcBef>
              <a:spcAft>
                <a:spcPct val="0"/>
              </a:spcAft>
            </a:pPr>
            <a:r>
              <a:rPr lang="zh-CN" altLang="en-US" sz="1600">
                <a:latin typeface="Calibri" panose="020F0502020204030204"/>
                <a:ea typeface="宋体" panose="02010600030101010101" pitchFamily="2" charset="-122"/>
              </a:rPr>
              <a:t>天然气。</a:t>
            </a:r>
            <a:endParaRPr lang="zh-CN" altLang="en-US" sz="1600">
              <a:latin typeface="Calibri" panose="020F0502020204030204"/>
              <a:ea typeface="宋体" panose="02010600030101010101" pitchFamily="2" charset="-122"/>
            </a:endParaRPr>
          </a:p>
          <a:p>
            <a:pPr marL="0" indent="0" algn="just" defTabSz="266700">
              <a:spcBef>
                <a:spcPct val="0"/>
              </a:spcBef>
              <a:spcAft>
                <a:spcPct val="0"/>
              </a:spcAft>
            </a:pPr>
            <a:r>
              <a:rPr lang="zh-CN" altLang="en-US" sz="1600">
                <a:latin typeface="Calibri" panose="020F0502020204030204"/>
                <a:ea typeface="宋体" panose="02010600030101010101" pitchFamily="2" charset="-122"/>
              </a:rPr>
              <a:t>中国是世界上最早利用天然气的国家。在汉代，四川地区的人们就发现并利用天然气来煮盐。他们通过竹管将天然气从地下引出，输送到煮盐的灶膛中，火焰比普通柴草更旺，大大提高了煮盐的效率。</a:t>
            </a:r>
            <a:endParaRPr lang="zh-CN" altLang="en-US" sz="1600">
              <a:latin typeface="Calibri" panose="020F0502020204030204"/>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中国古代</a:t>
            </a:r>
            <a:r>
              <a:rPr lang="zh-CN"/>
              <a:t>炼丹术</a:t>
            </a:r>
            <a:endParaRPr lang="zh-CN"/>
          </a:p>
        </p:txBody>
      </p:sp>
      <p:pic>
        <p:nvPicPr>
          <p:cNvPr id="76" name="Google Shape;76;p16"/>
          <p:cNvPicPr preferRelativeResize="0"/>
          <p:nvPr/>
        </p:nvPicPr>
        <p:blipFill>
          <a:blip r:embed="rId1"/>
          <a:stretch>
            <a:fillRect/>
          </a:stretch>
        </p:blipFill>
        <p:spPr>
          <a:xfrm>
            <a:off x="304800" y="1144725"/>
            <a:ext cx="3820977" cy="3820977"/>
          </a:xfrm>
          <a:prstGeom prst="rect">
            <a:avLst/>
          </a:prstGeom>
          <a:noFill/>
          <a:ln>
            <a:noFill/>
          </a:ln>
        </p:spPr>
      </p:pic>
      <p:sp>
        <p:nvSpPr>
          <p:cNvPr id="77" name="Google Shape;77;p16"/>
          <p:cNvSpPr txBox="1"/>
          <p:nvPr/>
        </p:nvSpPr>
        <p:spPr>
          <a:xfrm>
            <a:off x="4572000" y="1397000"/>
            <a:ext cx="4260215" cy="17716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a:solidFill>
                  <a:schemeClr val="dk2"/>
                </a:solidFill>
              </a:rPr>
              <a:t>古代中国的炼丹房里，炼丹师们围着熊熊燃烧的丹炉，小心翼翼地添加着各种草药和矿物，丹炉上烟雾升腾，旁边的架子上摆满了瓶瓶罐罐和写满丹方的古籍。</a:t>
            </a:r>
            <a:endParaRPr lang="en-GB"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normAutofit fontScale="90000"/>
          </a:bodyPr>
          <a:p>
            <a:r>
              <a:rPr lang="zh-CN" altLang="en-US"/>
              <a:t>火药</a:t>
            </a:r>
            <a:r>
              <a:rPr lang="zh-CN" altLang="en-US"/>
              <a:t>的发明</a:t>
            </a:r>
            <a:endParaRPr lang="zh-CN" altLang="en-US"/>
          </a:p>
        </p:txBody>
      </p:sp>
      <p:sp>
        <p:nvSpPr>
          <p:cNvPr id="3" name="文本占位符 2"/>
          <p:cNvSpPr/>
          <p:nvPr>
            <p:ph type="body" idx="1"/>
          </p:nvPr>
        </p:nvSpPr>
        <p:spPr>
          <a:xfrm>
            <a:off x="5003165" y="1152525"/>
            <a:ext cx="3829050" cy="3416300"/>
          </a:xfrm>
        </p:spPr>
        <p:txBody>
          <a:bodyPr>
            <a:normAutofit fontScale="70000"/>
          </a:bodyPr>
          <a:p>
            <a:r>
              <a:rPr lang="zh-CN" altLang="en-US"/>
              <a:t>在炼丹过程中，炼丹家们将硫磺、硝石、木炭等材料混合，偶然发现这种混合物容易燃烧和爆炸，这就是火药的雏形。</a:t>
            </a:r>
            <a:endParaRPr lang="zh-CN" altLang="en-US"/>
          </a:p>
          <a:p>
            <a:r>
              <a:rPr lang="zh-CN" altLang="en-US"/>
              <a:t>唐朝时期，火药开始应用于军事领域。人们把火药装填在竹筒里，利用火药燃烧产生的气体推动箭矢，这就是早期的火箭。宋代，火药武器有了进一步发展，出现了突火枪等武器。火药武器的出现改变了战争格局。</a:t>
            </a:r>
            <a:endParaRPr lang="zh-CN" altLang="en-US"/>
          </a:p>
          <a:p>
            <a:r>
              <a:rPr lang="zh-CN" altLang="en-US"/>
              <a:t>火药传入阿拉伯和欧洲后，对各国军事、工业等产生巨大影响。在军事上，它让欧洲冷兵器战争转变为火器为主的战争。同时也用于开矿、修路等工程，推动了欧洲工业的发展，是欧洲文艺复兴、航海时代的重要支柱之一，在一定程度上改变了世界的发展进程。</a:t>
            </a:r>
            <a:endParaRPr lang="zh-CN" altLang="en-US"/>
          </a:p>
        </p:txBody>
      </p:sp>
      <p:pic>
        <p:nvPicPr>
          <p:cNvPr id="8" name="图片 8"/>
          <p:cNvPicPr>
            <a:picLocks noChangeAspect="1"/>
          </p:cNvPicPr>
          <p:nvPr/>
        </p:nvPicPr>
        <p:blipFill>
          <a:blip r:embed="rId1"/>
          <a:stretch>
            <a:fillRect/>
          </a:stretch>
        </p:blipFill>
        <p:spPr>
          <a:xfrm>
            <a:off x="549910" y="1158240"/>
            <a:ext cx="3381375" cy="341058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4423</Words>
  <Application>WPS 演示</Application>
  <PresentationFormat/>
  <Paragraphs>138</Paragraphs>
  <Slides>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Arial</vt:lpstr>
      <vt:lpstr>宋体</vt:lpstr>
      <vt:lpstr>Wingdings</vt:lpstr>
      <vt:lpstr>Arial</vt:lpstr>
      <vt:lpstr>Calibri</vt:lpstr>
      <vt:lpstr>微软雅黑</vt:lpstr>
      <vt:lpstr>Arial Unicode MS</vt:lpstr>
      <vt:lpstr>黑体</vt:lpstr>
      <vt:lpstr>Simple Light</vt:lpstr>
      <vt:lpstr>化学发展史</vt:lpstr>
      <vt:lpstr>第一编 古代化学史</vt:lpstr>
      <vt:lpstr>原始实用化学</vt:lpstr>
      <vt:lpstr>化学史的发端——火的认识</vt:lpstr>
      <vt:lpstr>化学史的发端——火的认识</vt:lpstr>
      <vt:lpstr>化学史的发端——火的认识</vt:lpstr>
      <vt:lpstr>煤石油和天然气的利用</vt:lpstr>
      <vt:lpstr>中国古代炼丹术</vt:lpstr>
      <vt:lpstr>火药的发明</vt:lpstr>
      <vt:lpstr>火药的发明</vt:lpstr>
      <vt:lpstr>中国陶瓷的发明</vt:lpstr>
      <vt:lpstr>玻璃的发明</vt:lpstr>
      <vt:lpstr>炼铁技术</vt:lpstr>
      <vt:lpstr>金属冶金的发明</vt:lpstr>
      <vt:lpstr>欧洲古代炼金术</vt:lpstr>
      <vt:lpstr>纸的发明</vt:lpstr>
      <vt:lpstr>第二章原始化学物质观</vt:lpstr>
      <vt:lpstr>中国原始化学物质观</vt:lpstr>
      <vt:lpstr>中国古代阴阳及五行学说</vt:lpstr>
      <vt:lpstr>PowerPoint 演示文稿</vt:lpstr>
      <vt:lpstr>PowerPoint 演示文稿</vt:lpstr>
      <vt:lpstr>PowerPoint 演示文稿</vt:lpstr>
      <vt:lpstr>拉瓦锡</vt:lpstr>
      <vt:lpstr>19 世纪初，道尔顿</vt:lpstr>
      <vt:lpstr>门捷列夫</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化学发展史</dc:title>
  <dc:creator/>
  <cp:lastModifiedBy>桔子</cp:lastModifiedBy>
  <cp:revision>10</cp:revision>
  <dcterms:created xsi:type="dcterms:W3CDTF">2025-01-12T01:40:00Z</dcterms:created>
  <dcterms:modified xsi:type="dcterms:W3CDTF">2025-01-14T05:55:43Z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D65587AAC0DE4B27884EA97D2A0D115F_12</vt:lpwstr>
  </property>
  <property fmtid="{D5CDD505-2E9C-101B-9397-08002B2CF9AE}" pid="3" name="KSOProductBuildVer">
    <vt:lpwstr>2052-12.1.0.19770</vt:lpwstr>
  </property>
</Properties>
</file>